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notesSlides/_rels/notesSlide5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5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342.png" ContentType="image/png"/>
  <Override PartName="/ppt/media/image341.png" ContentType="image/png"/>
  <Override PartName="/ppt/media/image340.png" ContentType="image/png"/>
  <Override PartName="/ppt/media/image291.png" ContentType="image/png"/>
  <Override PartName="/ppt/media/image290.png" ContentType="image/png"/>
  <Override PartName="/ppt/media/image281.png" ContentType="image/png"/>
  <Override PartName="/ppt/media/image280.png" ContentType="image/png"/>
  <Override PartName="/ppt/media/image271.png" ContentType="image/png"/>
  <Override PartName="/ppt/media/image270.png" ContentType="image/png"/>
  <Override PartName="/ppt/media/image269.png" ContentType="image/png"/>
  <Override PartName="/ppt/media/image268.png" ContentType="image/png"/>
  <Override PartName="/ppt/media/image267.png" ContentType="image/png"/>
  <Override PartName="/ppt/media/image266.png" ContentType="image/png"/>
  <Override PartName="/ppt/media/image265.png" ContentType="image/png"/>
  <Override PartName="/ppt/media/image264.png" ContentType="image/png"/>
  <Override PartName="/ppt/media/image263.png" ContentType="image/png"/>
  <Override PartName="/ppt/media/image262.png" ContentType="image/png"/>
  <Override PartName="/ppt/media/image261.png" ContentType="image/png"/>
  <Override PartName="/ppt/media/image260.png" ContentType="image/png"/>
  <Override PartName="/ppt/media/image337.png" ContentType="image/png"/>
  <Override PartName="/ppt/media/image97.png" ContentType="image/png"/>
  <Override PartName="/ppt/media/image274.png" ContentType="image/png"/>
  <Override PartName="/ppt/media/image102.png" ContentType="image/png"/>
  <Override PartName="/ppt/media/image336.png" ContentType="image/png"/>
  <Override PartName="/ppt/media/image96.png" ContentType="image/png"/>
  <Override PartName="/ppt/media/image273.png" ContentType="image/png"/>
  <Override PartName="/ppt/media/image101.png" ContentType="image/png"/>
  <Override PartName="/ppt/media/image335.png" ContentType="image/png"/>
  <Override PartName="/ppt/media/image95.png" ContentType="image/png"/>
  <Override PartName="/ppt/media/image272.png" ContentType="image/png"/>
  <Override PartName="/ppt/media/image100.png" ContentType="image/png"/>
  <Override PartName="/ppt/media/image328.png" ContentType="image/png"/>
  <Override PartName="/ppt/media/image88.png" ContentType="image/png"/>
  <Override PartName="/ppt/media/image327.png" ContentType="image/png"/>
  <Override PartName="/ppt/media/image87.png" ContentType="image/png"/>
  <Override PartName="/ppt/media/image326.png" ContentType="image/png"/>
  <Override PartName="/ppt/media/image86.png" ContentType="image/png"/>
  <Override PartName="/ppt/media/image325.png" ContentType="image/png"/>
  <Override PartName="/ppt/media/image85.png" ContentType="image/png"/>
  <Override PartName="/ppt/media/image324.png" ContentType="image/png"/>
  <Override PartName="/ppt/media/image84.png" ContentType="image/png"/>
  <Override PartName="/ppt/media/image322.png" ContentType="image/png"/>
  <Override PartName="/ppt/media/image82.png" ContentType="image/png"/>
  <Override PartName="/ppt/media/image321.png" ContentType="image/png"/>
  <Override PartName="/ppt/media/image81.png" ContentType="image/png"/>
  <Override PartName="/ppt/media/image320.png" ContentType="image/png"/>
  <Override PartName="/ppt/media/image80.png" ContentType="image/png"/>
  <Override PartName="/ppt/media/image209.png" ContentType="image/png"/>
  <Override PartName="/ppt/media/image149.png" ContentType="image/png"/>
  <Override PartName="/ppt/media/image318.png" ContentType="image/png"/>
  <Override PartName="/ppt/media/image78.png" ContentType="image/png"/>
  <Override PartName="/ppt/media/image317.png" ContentType="image/png"/>
  <Override PartName="/ppt/media/image77.png" ContentType="image/png"/>
  <Override PartName="/ppt/media/image316.png" ContentType="image/png"/>
  <Override PartName="/ppt/media/image76.png" ContentType="image/png"/>
  <Override PartName="/ppt/media/image315.png" ContentType="image/png"/>
  <Override PartName="/ppt/media/image75.png" ContentType="image/png"/>
  <Override PartName="/ppt/media/image314.png" ContentType="image/png"/>
  <Override PartName="/ppt/media/image74.png" ContentType="image/png"/>
  <Override PartName="/ppt/media/image313.png" ContentType="image/png"/>
  <Override PartName="/ppt/media/image73.png" ContentType="image/png"/>
  <Override PartName="/ppt/media/image312.png" ContentType="image/png"/>
  <Override PartName="/ppt/media/image72.png" ContentType="image/png"/>
  <Override PartName="/ppt/media/image311.png" ContentType="image/png"/>
  <Override PartName="/ppt/media/image71.png" ContentType="image/png"/>
  <Override PartName="/ppt/media/image310.png" ContentType="image/png"/>
  <Override PartName="/ppt/media/image70.png" ContentType="image/png"/>
  <Override PartName="/ppt/media/image139.png" ContentType="image/png"/>
  <Override PartName="/ppt/media/image308.png" ContentType="image/png"/>
  <Override PartName="/ppt/media/image68.png" ContentType="image/png"/>
  <Override PartName="/ppt/media/image307.png" ContentType="image/png"/>
  <Override PartName="/ppt/media/image67.png" ContentType="image/png"/>
  <Override PartName="/ppt/media/image306.png" ContentType="image/png"/>
  <Override PartName="/ppt/media/image66.png" ContentType="image/png"/>
  <Override PartName="/ppt/media/image305.png" ContentType="image/png"/>
  <Override PartName="/ppt/media/image65.png" ContentType="image/png"/>
  <Override PartName="/ppt/media/image304.png" ContentType="image/png"/>
  <Override PartName="/ppt/media/image64.png" ContentType="image/png"/>
  <Override PartName="/ppt/media/image303.png" ContentType="image/png"/>
  <Override PartName="/ppt/media/image63.png" ContentType="image/png"/>
  <Override PartName="/ppt/media/image302.png" ContentType="image/png"/>
  <Override PartName="/ppt/media/image62.png" ContentType="image/png"/>
  <Override PartName="/ppt/media/image301.png" ContentType="image/png"/>
  <Override PartName="/ppt/media/image61.png" ContentType="image/png"/>
  <Override PartName="/ppt/media/image300.png" ContentType="image/png"/>
  <Override PartName="/ppt/media/image60.png" ContentType="image/png"/>
  <Override PartName="/ppt/media/image129.png" ContentType="image/png"/>
  <Override PartName="/ppt/media/image55.png" ContentType="image/png"/>
  <Override PartName="/ppt/media/image53.png" ContentType="image/png"/>
  <Override PartName="/ppt/media/image51.png" ContentType="image/png"/>
  <Override PartName="/ppt/media/image50.png" ContentType="image/png"/>
  <Override PartName="/ppt/media/image119.png" ContentType="image/png"/>
  <Override PartName="/ppt/media/image49.png" ContentType="image/png"/>
  <Override PartName="/ppt/media/image23.png" ContentType="image/png"/>
  <Override PartName="/ppt/media/image253.png" ContentType="image/png"/>
  <Override PartName="/ppt/media/image193.png" ContentType="image/png"/>
  <Override PartName="/ppt/media/image58.png" ContentType="image/png"/>
  <Override PartName="/ppt/media/image8.png" ContentType="image/png"/>
  <Override PartName="/ppt/media/image333.png" ContentType="image/png"/>
  <Override PartName="/ppt/media/image93.png" ContentType="image/png"/>
  <Override PartName="/ppt/media/image21.png" ContentType="image/png"/>
  <Override PartName="/ppt/media/image251.png" ContentType="image/png"/>
  <Override PartName="/ppt/media/image191.png" ContentType="image/png"/>
  <Override PartName="/ppt/media/image56.png" ContentType="image/png"/>
  <Override PartName="/ppt/media/image6.png" ContentType="image/png"/>
  <Override PartName="/ppt/media/image331.png" ContentType="image/png"/>
  <Override PartName="/ppt/media/image91.png" ContentType="image/png"/>
  <Override PartName="/ppt/media/image319.png" ContentType="image/png"/>
  <Override PartName="/ppt/media/image79.png" ContentType="image/png"/>
  <Override PartName="/ppt/media/image20.png" ContentType="image/png"/>
  <Override PartName="/ppt/media/image250.png" ContentType="image/png"/>
  <Override PartName="/ppt/media/image190.png" ContentType="image/png"/>
  <Override PartName="/ppt/media/image334.png" ContentType="image/png"/>
  <Override PartName="/ppt/media/image94.png" ContentType="image/png"/>
  <Override PartName="/ppt/media/image9.png" ContentType="image/png"/>
  <Override PartName="/ppt/media/image19.png" ContentType="image/png"/>
  <Override PartName="/ppt/media/image249.png" ContentType="image/png"/>
  <Override PartName="/ppt/media/image189.png" ContentType="image/png"/>
  <Override PartName="/ppt/media/image18.png" ContentType="image/png"/>
  <Override PartName="/ppt/media/image248.png" ContentType="image/png"/>
  <Override PartName="/ppt/media/image188.png" ContentType="image/png"/>
  <Override PartName="/ppt/media/image332.png" ContentType="image/png"/>
  <Override PartName="/ppt/media/image92.png" ContentType="image/png"/>
  <Override PartName="/ppt/media/image7.png" ContentType="image/png"/>
  <Override PartName="/ppt/media/image17.png" ContentType="image/png"/>
  <Override PartName="/ppt/media/image247.png" ContentType="image/png"/>
  <Override PartName="/ppt/media/image187.png" ContentType="image/png"/>
  <Override PartName="/ppt/media/image330.png" ContentType="image/png"/>
  <Override PartName="/ppt/media/image90.png" ContentType="image/png"/>
  <Override PartName="/ppt/media/image219.png" ContentType="image/png"/>
  <Override PartName="/ppt/media/image159.png" ContentType="image/png"/>
  <Override PartName="/ppt/media/image15.png" ContentType="image/png"/>
  <Override PartName="/ppt/media/image245.png" ContentType="image/png"/>
  <Override PartName="/ppt/media/image185.png" ContentType="image/png"/>
  <Override PartName="/ppt/media/image14.png" ContentType="image/png"/>
  <Override PartName="/ppt/media/image244.png" ContentType="image/png"/>
  <Override PartName="/ppt/media/image184.png" ContentType="image/png"/>
  <Override PartName="/ppt/media/image13.png" ContentType="image/png"/>
  <Override PartName="/ppt/media/image243.png" ContentType="image/png"/>
  <Override PartName="/ppt/media/image183.png" ContentType="image/png"/>
  <Override PartName="/ppt/media/image12.png" ContentType="image/png"/>
  <Override PartName="/ppt/media/image242.png" ContentType="image/png"/>
  <Override PartName="/ppt/media/image182.png" ContentType="image/png"/>
  <Override PartName="/ppt/media/image48.png" ContentType="image/png"/>
  <Override PartName="/ppt/media/image5.jpeg" ContentType="image/jpeg"/>
  <Override PartName="/ppt/media/image41.png" ContentType="image/png"/>
  <Override PartName="/ppt/media/image54.png" ContentType="image/png"/>
  <Override PartName="/ppt/media/image218.png" ContentType="image/png"/>
  <Override PartName="/ppt/media/image158.png" ContentType="image/png"/>
  <Override PartName="/ppt/media/image39.png" ContentType="image/png"/>
  <Override PartName="/ppt/media/image323.png" ContentType="image/png"/>
  <Override PartName="/ppt/media/image83.png" ContentType="image/png"/>
  <Override PartName="/ppt/media/image231.png" ContentType="image/png"/>
  <Override PartName="/ppt/media/image171.png" ContentType="image/png"/>
  <Override PartName="/ppt/media/image11.png" ContentType="image/png"/>
  <Override PartName="/ppt/media/image241.png" ContentType="image/png"/>
  <Override PartName="/ppt/media/image181.png" ContentType="image/png"/>
  <Override PartName="/ppt/media/image16.png" ContentType="image/png"/>
  <Override PartName="/ppt/media/image246.png" ContentType="image/png"/>
  <Override PartName="/ppt/media/image186.png" ContentType="image/png"/>
  <Override PartName="/ppt/media/image28.png" ContentType="image/png"/>
  <Override PartName="/ppt/media/image258.png" ContentType="image/png"/>
  <Override PartName="/ppt/media/image198.png" ContentType="image/png"/>
  <Override PartName="/ppt/media/image22.png" ContentType="image/png"/>
  <Override PartName="/ppt/media/image252.png" ContentType="image/png"/>
  <Override PartName="/ppt/media/image192.png" ContentType="image/png"/>
  <Override PartName="/ppt/media/image57.png" ContentType="image/png"/>
  <Override PartName="/ppt/media/image52.png" ContentType="image/png"/>
  <Override PartName="/ppt/media/image216.png" ContentType="image/png"/>
  <Override PartName="/ppt/media/image156.png" ContentType="image/png"/>
  <Override PartName="/ppt/media/image37.png" ContentType="image/png"/>
  <Override PartName="/ppt/media/image59.png" ContentType="image/png"/>
  <Override PartName="/ppt/media/image24.png" ContentType="image/png"/>
  <Override PartName="/ppt/media/image254.png" ContentType="image/png"/>
  <Override PartName="/ppt/media/image194.png" ContentType="image/png"/>
  <Override PartName="/ppt/media/image309.png" ContentType="image/png"/>
  <Override PartName="/ppt/media/image1.jpeg" ContentType="image/jpeg"/>
  <Override PartName="/ppt/media/image69.png" ContentType="image/png"/>
  <Override PartName="/ppt/media/image10.png" ContentType="image/png"/>
  <Override PartName="/ppt/media/image240.png" ContentType="image/png"/>
  <Override PartName="/ppt/media/image180.png" ContentType="image/png"/>
  <Override PartName="/ppt/media/image25.png" ContentType="image/png"/>
  <Override PartName="/ppt/media/image255.png" ContentType="image/png"/>
  <Override PartName="/ppt/media/image195.png" ContentType="image/png"/>
  <Override PartName="/ppt/media/image26.png" ContentType="image/png"/>
  <Override PartName="/ppt/media/image256.png" ContentType="image/png"/>
  <Override PartName="/ppt/media/image196.png" ContentType="image/png"/>
  <Override PartName="/ppt/media/image27.png" ContentType="image/png"/>
  <Override PartName="/ppt/media/image257.png" ContentType="image/png"/>
  <Override PartName="/ppt/media/image2.png" ContentType="image/png"/>
  <Override PartName="/ppt/media/image197.png" ContentType="image/png"/>
  <Override PartName="/ppt/media/image29.png" ContentType="image/png"/>
  <Override PartName="/ppt/media/image259.png" ContentType="image/png"/>
  <Override PartName="/ppt/media/image4.png" ContentType="image/png"/>
  <Override PartName="/ppt/media/image199.png" ContentType="image/png"/>
  <Override PartName="/ppt/media/image329.png" ContentType="image/png"/>
  <Override PartName="/ppt/media/image3.jpeg" ContentType="image/jpe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40.png" ContentType="image/png"/>
  <Override PartName="/ppt/media/image109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338.png" ContentType="image/png"/>
  <Override PartName="/ppt/media/image98.png" ContentType="image/png"/>
  <Override PartName="/ppt/media/image275.png" ContentType="image/png"/>
  <Override PartName="/ppt/media/image103.png" ContentType="image/png"/>
  <Override PartName="/ppt/media/image339.png" ContentType="image/png"/>
  <Override PartName="/ppt/media/image99.png" ContentType="image/png"/>
  <Override PartName="/ppt/media/image276.png" ContentType="image/png"/>
  <Override PartName="/ppt/media/image104.png" ContentType="image/png"/>
  <Override PartName="/ppt/media/image277.png" ContentType="image/png"/>
  <Override PartName="/ppt/media/image105.png" ContentType="image/png"/>
  <Override PartName="/ppt/media/image278.png" ContentType="image/png"/>
  <Override PartName="/ppt/media/image106.png" ContentType="image/png"/>
  <Override PartName="/ppt/media/image279.png" ContentType="image/png"/>
  <Override PartName="/ppt/media/image107.png" ContentType="image/png"/>
  <Override PartName="/ppt/media/image108.png" ContentType="image/png"/>
  <Override PartName="/ppt/media/image282.png" ContentType="image/png"/>
  <Override PartName="/ppt/media/image110.png" ContentType="image/png"/>
  <Override PartName="/ppt/media/image283.png" ContentType="image/png"/>
  <Override PartName="/ppt/media/image111.png" ContentType="image/png"/>
  <Override PartName="/ppt/media/image284.png" ContentType="image/png"/>
  <Override PartName="/ppt/media/image112.png" ContentType="image/png"/>
  <Override PartName="/ppt/media/image285.png" ContentType="image/png"/>
  <Override PartName="/ppt/media/image113.png" ContentType="image/png"/>
  <Override PartName="/ppt/media/image286.png" ContentType="image/png"/>
  <Override PartName="/ppt/media/image114.png" ContentType="image/png"/>
  <Override PartName="/ppt/media/image287.png" ContentType="image/png"/>
  <Override PartName="/ppt/media/image115.png" ContentType="image/png"/>
  <Override PartName="/ppt/media/image288.png" ContentType="image/png"/>
  <Override PartName="/ppt/media/image116.png" ContentType="image/png"/>
  <Override PartName="/ppt/media/image289.png" ContentType="image/png"/>
  <Override PartName="/ppt/media/image117.png" ContentType="image/png"/>
  <Override PartName="/ppt/media/image118.png" ContentType="image/png"/>
  <Override PartName="/ppt/media/image292.png" ContentType="image/png"/>
  <Override PartName="/ppt/media/image120.png" ContentType="image/png"/>
  <Override PartName="/ppt/media/image293.png" ContentType="image/png"/>
  <Override PartName="/ppt/media/image121.png" ContentType="image/png"/>
  <Override PartName="/ppt/media/image294.png" ContentType="image/png"/>
  <Override PartName="/ppt/media/image122.png" ContentType="image/png"/>
  <Override PartName="/ppt/media/image295.png" ContentType="image/png"/>
  <Override PartName="/ppt/media/image123.png" ContentType="image/png"/>
  <Override PartName="/ppt/media/image296.png" ContentType="image/png"/>
  <Override PartName="/ppt/media/image124.png" ContentType="image/png"/>
  <Override PartName="/ppt/media/image297.png" ContentType="image/png"/>
  <Override PartName="/ppt/media/image125.png" ContentType="image/png"/>
  <Override PartName="/ppt/media/image298.png" ContentType="image/png"/>
  <Override PartName="/ppt/media/image126.png" ContentType="image/png"/>
  <Override PartName="/ppt/media/image299.png" ContentType="image/png"/>
  <Override PartName="/ppt/media/image127.png" ContentType="image/png"/>
  <Override PartName="/ppt/media/image128.png" ContentType="image/png"/>
  <Override PartName="/ppt/media/image130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200.png" ContentType="image/png"/>
  <Override PartName="/ppt/media/image140.png" ContentType="image/png"/>
  <Override PartName="/ppt/media/image201.png" ContentType="image/png"/>
  <Override PartName="/ppt/media/image141.png" ContentType="image/png"/>
  <Override PartName="/ppt/media/image202.png" ContentType="image/png"/>
  <Override PartName="/ppt/media/image142.png" ContentType="image/png"/>
  <Override PartName="/ppt/media/image203.png" ContentType="image/png"/>
  <Override PartName="/ppt/media/image143.png" ContentType="image/png"/>
  <Override PartName="/ppt/media/image204.png" ContentType="image/png"/>
  <Override PartName="/ppt/media/image144.png" ContentType="image/png"/>
  <Override PartName="/ppt/media/image205.png" ContentType="image/png"/>
  <Override PartName="/ppt/media/image145.png" ContentType="image/png"/>
  <Override PartName="/ppt/media/image206.png" ContentType="image/png"/>
  <Override PartName="/ppt/media/image146.png" ContentType="image/png"/>
  <Override PartName="/ppt/media/image207.png" ContentType="image/png"/>
  <Override PartName="/ppt/media/image147.png" ContentType="image/png"/>
  <Override PartName="/ppt/media/image208.png" ContentType="image/png"/>
  <Override PartName="/ppt/media/image148.png" ContentType="image/png"/>
  <Override PartName="/ppt/media/image210.png" ContentType="image/png"/>
  <Override PartName="/ppt/media/image150.png" ContentType="image/png"/>
  <Override PartName="/ppt/media/image211.png" ContentType="image/png"/>
  <Override PartName="/ppt/media/image151.png" ContentType="image/png"/>
  <Override PartName="/ppt/media/image212.png" ContentType="image/png"/>
  <Override PartName="/ppt/media/image152.png" ContentType="image/png"/>
  <Override PartName="/ppt/media/image213.png" ContentType="image/png"/>
  <Override PartName="/ppt/media/image153.png" ContentType="image/png"/>
  <Override PartName="/ppt/media/image214.png" ContentType="image/png"/>
  <Override PartName="/ppt/media/image154.png" ContentType="image/png"/>
  <Override PartName="/ppt/media/image215.png" ContentType="image/png"/>
  <Override PartName="/ppt/media/image155.png" ContentType="image/png"/>
  <Override PartName="/ppt/media/image217.png" ContentType="image/png"/>
  <Override PartName="/ppt/media/image157.png" ContentType="image/png"/>
  <Override PartName="/ppt/media/image220.png" ContentType="image/png"/>
  <Override PartName="/ppt/media/image160.png" ContentType="image/png"/>
  <Override PartName="/ppt/media/image221.png" ContentType="image/png"/>
  <Override PartName="/ppt/media/image161.png" ContentType="image/png"/>
  <Override PartName="/ppt/media/image222.png" ContentType="image/png"/>
  <Override PartName="/ppt/media/image162.png" ContentType="image/png"/>
  <Override PartName="/ppt/media/image223.png" ContentType="image/png"/>
  <Override PartName="/ppt/media/image163.png" ContentType="image/png"/>
  <Override PartName="/ppt/media/image224.png" ContentType="image/png"/>
  <Override PartName="/ppt/media/image164.png" ContentType="image/png"/>
  <Override PartName="/ppt/media/image225.png" ContentType="image/png"/>
  <Override PartName="/ppt/media/image165.png" ContentType="image/png"/>
  <Override PartName="/ppt/media/image226.png" ContentType="image/png"/>
  <Override PartName="/ppt/media/image166.png" ContentType="image/png"/>
  <Override PartName="/ppt/media/image227.png" ContentType="image/png"/>
  <Override PartName="/ppt/media/image167.png" ContentType="image/png"/>
  <Override PartName="/ppt/media/image228.png" ContentType="image/png"/>
  <Override PartName="/ppt/media/image168.png" ContentType="image/png"/>
  <Override PartName="/ppt/media/image229.png" ContentType="image/png"/>
  <Override PartName="/ppt/media/image169.png" ContentType="image/png"/>
  <Override PartName="/ppt/media/image230.png" ContentType="image/png"/>
  <Override PartName="/ppt/media/image170.png" ContentType="image/png"/>
  <Override PartName="/ppt/media/image232.png" ContentType="image/png"/>
  <Override PartName="/ppt/media/image172.png" ContentType="image/png"/>
  <Override PartName="/ppt/media/image233.png" ContentType="image/png"/>
  <Override PartName="/ppt/media/image173.png" ContentType="image/png"/>
  <Override PartName="/ppt/media/image234.png" ContentType="image/png"/>
  <Override PartName="/ppt/media/image174.png" ContentType="image/png"/>
  <Override PartName="/ppt/media/image235.png" ContentType="image/png"/>
  <Override PartName="/ppt/media/image175.png" ContentType="image/png"/>
  <Override PartName="/ppt/media/image236.png" ContentType="image/png"/>
  <Override PartName="/ppt/media/image176.png" ContentType="image/png"/>
  <Override PartName="/ppt/media/image237.png" ContentType="image/png"/>
  <Override PartName="/ppt/media/image177.png" ContentType="image/png"/>
  <Override PartName="/ppt/media/image238.png" ContentType="image/png"/>
  <Override PartName="/ppt/media/image178.png" ContentType="image/png"/>
  <Override PartName="/ppt/media/image239.png" ContentType="image/png"/>
  <Override PartName="/ppt/media/image179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119F160-B885-470B-B2B2-0AEF8A29A8C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.xml"/><Relationship Id="rId4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7.xml"/><Relationship Id="rId4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.xml"/><Relationship Id="rId4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5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85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56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57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C586F45-C4B8-4D03-A07B-EAA821137277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60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61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8A03906-54F5-452E-BE84-46D65E097EE6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64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65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A235E8D-2CAB-4945-B707-98EF11FB680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72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3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BC9B1CC-CB94-42E9-9D6E-00F16B332CB9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68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69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6280B80-21AE-42C3-A199-09F8722EF462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76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7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D010A51-1314-43CA-AEC6-2A71D6BF7417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3"/>
          <a:stretch/>
        </p:blipFill>
        <p:spPr>
          <a:xfrm>
            <a:off x="678600" y="2496240"/>
            <a:ext cx="2211120" cy="5508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120" cy="55080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120" cy="55080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4.png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21.png"/><Relationship Id="rId19" Type="http://schemas.openxmlformats.org/officeDocument/2006/relationships/image" Target="../media/image222.png"/><Relationship Id="rId20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Relationship Id="rId17" Type="http://schemas.openxmlformats.org/officeDocument/2006/relationships/image" Target="../media/image239.png"/><Relationship Id="rId18" Type="http://schemas.openxmlformats.org/officeDocument/2006/relationships/image" Target="../media/image240.png"/><Relationship Id="rId19" Type="http://schemas.openxmlformats.org/officeDocument/2006/relationships/image" Target="../media/image241.png"/><Relationship Id="rId20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2.png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1.png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Relationship Id="rId19" Type="http://schemas.openxmlformats.org/officeDocument/2006/relationships/image" Target="../media/image279.png"/><Relationship Id="rId20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0.png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6" Type="http://schemas.openxmlformats.org/officeDocument/2006/relationships/image" Target="../media/image295.png"/><Relationship Id="rId17" Type="http://schemas.openxmlformats.org/officeDocument/2006/relationships/image" Target="../media/image296.pn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9.png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20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8.png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Knapsack_problem" TargetMode="External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21.png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ubset_sum_problem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26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27.png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Breadth-first_search" TargetMode="External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30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31.png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34.png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3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38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39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40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41.pn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503520" y="665280"/>
            <a:ext cx="7990920" cy="10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64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  <a:ea typeface="DejaVu Sans"/>
              </a:rPr>
              <a:t>Dynamic Programming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503520" y="1890360"/>
            <a:ext cx="7990920" cy="15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7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Solving Optimization Problems with Dynamic Programming Part 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760320" y="4601160"/>
            <a:ext cx="318636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  <a:ea typeface="DejaVu Sans"/>
              </a:rPr>
              <a:t>SoftUni Team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760320" y="5070960"/>
            <a:ext cx="3186360" cy="44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  <a:ea typeface="DejaVu Sans"/>
              </a:rPr>
              <a:t>Technical Trainers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760320" y="5576040"/>
            <a:ext cx="31863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  <a:ea typeface="DejaVu Sans"/>
              </a:rPr>
              <a:t>Software University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760320" y="5917320"/>
            <a:ext cx="318636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http://softuni.bg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7"/>
          <p:cNvSpPr/>
          <p:nvPr/>
        </p:nvSpPr>
        <p:spPr>
          <a:xfrm>
            <a:off x="821880" y="3310200"/>
            <a:ext cx="2174400" cy="759960"/>
          </a:xfrm>
          <a:prstGeom prst="roundRect">
            <a:avLst>
              <a:gd name="adj" fmla="val 3940"/>
            </a:avLst>
          </a:prstGeom>
          <a:blipFill rotWithShape="0">
            <a:blip r:embed="rId2"/>
            <a:stretch>
              <a:fillRect/>
            </a:stretch>
          </a:blipFill>
          <a:ln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Picture 18" descr=""/>
          <p:cNvPicPr/>
          <p:nvPr/>
        </p:nvPicPr>
        <p:blipFill>
          <a:blip r:embed="rId3"/>
          <a:stretch/>
        </p:blipFill>
        <p:spPr>
          <a:xfrm flipH="1">
            <a:off x="3885480" y="3870720"/>
            <a:ext cx="2132640" cy="2340360"/>
          </a:xfrm>
          <a:prstGeom prst="rect">
            <a:avLst/>
          </a:prstGeom>
          <a:ln>
            <a:noFill/>
          </a:ln>
        </p:spPr>
      </p:pic>
      <p:sp>
        <p:nvSpPr>
          <p:cNvPr id="131" name="CustomShape 8"/>
          <p:cNvSpPr/>
          <p:nvPr/>
        </p:nvSpPr>
        <p:spPr>
          <a:xfrm rot="576000">
            <a:off x="5687280" y="4005360"/>
            <a:ext cx="66240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3" strike="noStrike">
                <a:solidFill>
                  <a:srgbClr val="fefefd"/>
                </a:solidFill>
                <a:latin typeface="Calibri"/>
                <a:ea typeface="DejaVu Sans"/>
              </a:rPr>
              <a:t>DP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2" name="Picture 13" descr=""/>
          <p:cNvPicPr/>
          <p:nvPr/>
        </p:nvPicPr>
        <p:blipFill>
          <a:blip r:embed="rId4"/>
          <a:stretch/>
        </p:blipFill>
        <p:spPr>
          <a:xfrm>
            <a:off x="8075520" y="3911760"/>
            <a:ext cx="1827720" cy="218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F4A9C87-8337-4CF2-B15D-535623716CA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8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209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210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211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212" name="CustomShape 3"/>
          <p:cNvSpPr/>
          <p:nvPr/>
        </p:nvSpPr>
        <p:spPr>
          <a:xfrm>
            <a:off x="508320" y="232524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1894680" y="232524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3277800" y="233028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8498880" y="166500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16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17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218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219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1E1D0FE-4512-4645-A12A-32CB317B8426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22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223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224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225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226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30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1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232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233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234" name="CustomShape 8"/>
          <p:cNvSpPr/>
          <p:nvPr/>
        </p:nvSpPr>
        <p:spPr>
          <a:xfrm>
            <a:off x="8948880" y="350532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10"/>
          <p:cNvSpPr/>
          <p:nvPr/>
        </p:nvSpPr>
        <p:spPr>
          <a:xfrm>
            <a:off x="4280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11"/>
          <p:cNvSpPr/>
          <p:nvPr/>
        </p:nvSpPr>
        <p:spPr>
          <a:xfrm>
            <a:off x="55476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97cc"/>
                </a:solidFill>
                <a:latin typeface="Calibri"/>
                <a:ea typeface="DejaVu Sans"/>
              </a:rPr>
              <a:t>max(</a:t>
            </a: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0097cc"/>
                </a:solidFill>
                <a:latin typeface="Calibri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0097cc"/>
                </a:solidFill>
                <a:latin typeface="Calibri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CustomShape 12"/>
          <p:cNvSpPr/>
          <p:nvPr/>
        </p:nvSpPr>
        <p:spPr>
          <a:xfrm>
            <a:off x="8948880" y="422496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60CAB89-0FE8-4CEF-A6EF-1919D1DB8122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1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242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243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244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49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50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251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252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253" name="CustomShape 8"/>
          <p:cNvSpPr/>
          <p:nvPr/>
        </p:nvSpPr>
        <p:spPr>
          <a:xfrm>
            <a:off x="8948880" y="350532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 =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519840" y="4350600"/>
            <a:ext cx="3485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 =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8948880" y="422496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CustomShape 13"/>
          <p:cNvSpPr/>
          <p:nvPr/>
        </p:nvSpPr>
        <p:spPr>
          <a:xfrm>
            <a:off x="3503520" y="4814280"/>
            <a:ext cx="2495160" cy="456840"/>
          </a:xfrm>
          <a:prstGeom prst="wedgeRoundRectCallout">
            <a:avLst>
              <a:gd name="adj1" fmla="val -62941"/>
              <a:gd name="adj2" fmla="val -2126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Weight &gt; Capacity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548410B-BF77-4802-B9EB-80831EA5701B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1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262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263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264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69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70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271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272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273" name="CustomShape 8"/>
          <p:cNvSpPr/>
          <p:nvPr/>
        </p:nvSpPr>
        <p:spPr>
          <a:xfrm>
            <a:off x="9507240" y="352440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CustomShape 11"/>
          <p:cNvSpPr/>
          <p:nvPr/>
        </p:nvSpPr>
        <p:spPr>
          <a:xfrm>
            <a:off x="9507240" y="422496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13"/>
          <p:cNvSpPr/>
          <p:nvPr/>
        </p:nvSpPr>
        <p:spPr>
          <a:xfrm>
            <a:off x="8386920" y="351576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9" name="Graphic 28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0408E4A-F40D-4B22-8A58-8D5B83517EC0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82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283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284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285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286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9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290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91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292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293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294" name="CustomShape 8"/>
          <p:cNvSpPr/>
          <p:nvPr/>
        </p:nvSpPr>
        <p:spPr>
          <a:xfrm>
            <a:off x="10069200" y="352440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11"/>
          <p:cNvSpPr/>
          <p:nvPr/>
        </p:nvSpPr>
        <p:spPr>
          <a:xfrm>
            <a:off x="10069200" y="422496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13"/>
          <p:cNvSpPr/>
          <p:nvPr/>
        </p:nvSpPr>
        <p:spPr>
          <a:xfrm>
            <a:off x="8945640" y="351576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0" name="Graphic 25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301" name="Graphic 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B6EBF99-F787-4E62-AD96-55E97082EFEB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4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305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306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307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308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11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12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13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314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315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316" name="CustomShape 8"/>
          <p:cNvSpPr/>
          <p:nvPr/>
        </p:nvSpPr>
        <p:spPr>
          <a:xfrm>
            <a:off x="10630080" y="352440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9" name="CustomShape 11"/>
          <p:cNvSpPr/>
          <p:nvPr/>
        </p:nvSpPr>
        <p:spPr>
          <a:xfrm>
            <a:off x="10630080" y="422496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13"/>
          <p:cNvSpPr/>
          <p:nvPr/>
        </p:nvSpPr>
        <p:spPr>
          <a:xfrm>
            <a:off x="9506520" y="351576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2" name="Graphic 25" descr=""/>
          <p:cNvPicPr/>
          <p:nvPr/>
        </p:nvPicPr>
        <p:blipFill>
          <a:blip r:embed="rId8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323" name="Graphic 28" descr=""/>
          <p:cNvPicPr/>
          <p:nvPr/>
        </p:nvPicPr>
        <p:blipFill>
          <a:blip r:embed="rId9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EF3F4CB-433B-4005-8502-14C78D748A26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26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327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328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329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3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34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35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336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337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338" name="CustomShape 8"/>
          <p:cNvSpPr/>
          <p:nvPr/>
        </p:nvSpPr>
        <p:spPr>
          <a:xfrm>
            <a:off x="8946720" y="422496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0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>
            <a:off x="8946720" y="493236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3" name="Graphic 25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344" name="Graphic 28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345" name="Graphic 30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346" name="Graphic 31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69360" cy="369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65B28DC-D8BE-4AB0-87AB-AD7766523704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9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350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351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352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353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57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58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359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360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361" name="CustomShape 8"/>
          <p:cNvSpPr/>
          <p:nvPr/>
        </p:nvSpPr>
        <p:spPr>
          <a:xfrm>
            <a:off x="9506160" y="422496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CustomShape 11"/>
          <p:cNvSpPr/>
          <p:nvPr/>
        </p:nvSpPr>
        <p:spPr>
          <a:xfrm>
            <a:off x="9506160" y="493236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6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367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368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369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370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1440" cy="361440"/>
          </a:xfrm>
          <a:prstGeom prst="rect">
            <a:avLst/>
          </a:prstGeom>
          <a:ln>
            <a:noFill/>
          </a:ln>
        </p:spPr>
      </p:pic>
      <p:sp>
        <p:nvSpPr>
          <p:cNvPr id="371" name="CustomShape 13"/>
          <p:cNvSpPr/>
          <p:nvPr/>
        </p:nvSpPr>
        <p:spPr>
          <a:xfrm>
            <a:off x="8388000" y="421884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24F8ED9-E949-40D0-9B59-0DECF99B6576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4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375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376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377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378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81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382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83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384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385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386" name="CustomShape 8"/>
          <p:cNvSpPr/>
          <p:nvPr/>
        </p:nvSpPr>
        <p:spPr>
          <a:xfrm>
            <a:off x="10066320" y="422496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8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9" name="CustomShape 11"/>
          <p:cNvSpPr/>
          <p:nvPr/>
        </p:nvSpPr>
        <p:spPr>
          <a:xfrm>
            <a:off x="10066320" y="493236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1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392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393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394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395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1440" cy="361440"/>
          </a:xfrm>
          <a:prstGeom prst="rect">
            <a:avLst/>
          </a:prstGeom>
          <a:ln>
            <a:noFill/>
          </a:ln>
        </p:spPr>
      </p:pic>
      <p:sp>
        <p:nvSpPr>
          <p:cNvPr id="396" name="CustomShape 13"/>
          <p:cNvSpPr/>
          <p:nvPr/>
        </p:nvSpPr>
        <p:spPr>
          <a:xfrm>
            <a:off x="8948160" y="421884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7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1440" cy="361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3CBBA07-8432-4B9F-93A3-3714E8669191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0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401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02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403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404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05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06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07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408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09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410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411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412" name="CustomShape 8"/>
          <p:cNvSpPr/>
          <p:nvPr/>
        </p:nvSpPr>
        <p:spPr>
          <a:xfrm>
            <a:off x="10641600" y="422496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11"/>
          <p:cNvSpPr/>
          <p:nvPr/>
        </p:nvSpPr>
        <p:spPr>
          <a:xfrm>
            <a:off x="10641600" y="493236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7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418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19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20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21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1440" cy="361440"/>
          </a:xfrm>
          <a:prstGeom prst="rect">
            <a:avLst/>
          </a:prstGeom>
          <a:ln>
            <a:noFill/>
          </a:ln>
        </p:spPr>
      </p:pic>
      <p:sp>
        <p:nvSpPr>
          <p:cNvPr id="422" name="CustomShape 13"/>
          <p:cNvSpPr/>
          <p:nvPr/>
        </p:nvSpPr>
        <p:spPr>
          <a:xfrm>
            <a:off x="9523440" y="421884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424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1440" cy="361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503520" y="665280"/>
            <a:ext cx="7990920" cy="10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64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  <a:ea typeface="DejaVu Sans"/>
              </a:rPr>
              <a:t>Dynamic Programming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503520" y="1890360"/>
            <a:ext cx="7990920" cy="15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7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Solving Optimization Problems with Dynamic Programming Part 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760320" y="4601160"/>
            <a:ext cx="318636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  <a:ea typeface="DejaVu Sans"/>
              </a:rPr>
              <a:t>SoftUni Team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760320" y="5070960"/>
            <a:ext cx="3186360" cy="44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  <a:ea typeface="DejaVu Sans"/>
              </a:rPr>
              <a:t>Technical Trainers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760320" y="5576040"/>
            <a:ext cx="31863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  <a:ea typeface="DejaVu Sans"/>
              </a:rPr>
              <a:t>Software University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760320" y="5917320"/>
            <a:ext cx="318636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http://softuni.bg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821880" y="3310200"/>
            <a:ext cx="2174400" cy="759960"/>
          </a:xfrm>
          <a:prstGeom prst="roundRect">
            <a:avLst>
              <a:gd name="adj" fmla="val 3940"/>
            </a:avLst>
          </a:prstGeom>
          <a:blipFill rotWithShape="0">
            <a:blip r:embed="rId2"/>
            <a:stretch>
              <a:fillRect/>
            </a:stretch>
          </a:blipFill>
          <a:ln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Picture 18" descr=""/>
          <p:cNvPicPr/>
          <p:nvPr/>
        </p:nvPicPr>
        <p:blipFill>
          <a:blip r:embed="rId3"/>
          <a:stretch/>
        </p:blipFill>
        <p:spPr>
          <a:xfrm flipH="1">
            <a:off x="3885480" y="3870720"/>
            <a:ext cx="2132640" cy="2340360"/>
          </a:xfrm>
          <a:prstGeom prst="rect">
            <a:avLst/>
          </a:prstGeom>
          <a:ln>
            <a:noFill/>
          </a:ln>
        </p:spPr>
      </p:pic>
      <p:sp>
        <p:nvSpPr>
          <p:cNvPr id="141" name="CustomShape 8"/>
          <p:cNvSpPr/>
          <p:nvPr/>
        </p:nvSpPr>
        <p:spPr>
          <a:xfrm rot="576000">
            <a:off x="5687280" y="4005360"/>
            <a:ext cx="66240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3" strike="noStrike">
                <a:solidFill>
                  <a:srgbClr val="fefefd"/>
                </a:solidFill>
                <a:latin typeface="Calibri"/>
                <a:ea typeface="DejaVu Sans"/>
              </a:rPr>
              <a:t>DP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2" name="Picture 13" descr=""/>
          <p:cNvPicPr/>
          <p:nvPr/>
        </p:nvPicPr>
        <p:blipFill>
          <a:blip r:embed="rId4"/>
          <a:stretch/>
        </p:blipFill>
        <p:spPr>
          <a:xfrm>
            <a:off x="8075520" y="3911760"/>
            <a:ext cx="1827720" cy="218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DDBBDA4-C9A2-4A30-9C25-18AB16E1C0EF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27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428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29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430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431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33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34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435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36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437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438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439" name="CustomShape 8"/>
          <p:cNvSpPr/>
          <p:nvPr/>
        </p:nvSpPr>
        <p:spPr>
          <a:xfrm>
            <a:off x="8953200" y="493200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CustomShape 11"/>
          <p:cNvSpPr/>
          <p:nvPr/>
        </p:nvSpPr>
        <p:spPr>
          <a:xfrm>
            <a:off x="8953200" y="563940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4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445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46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47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48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1440" cy="361440"/>
          </a:xfrm>
          <a:prstGeom prst="rect">
            <a:avLst/>
          </a:prstGeom>
          <a:ln>
            <a:noFill/>
          </a:ln>
        </p:spPr>
      </p:pic>
      <p:sp>
        <p:nvSpPr>
          <p:cNvPr id="449" name="CustomShape 13"/>
          <p:cNvSpPr/>
          <p:nvPr/>
        </p:nvSpPr>
        <p:spPr>
          <a:xfrm>
            <a:off x="8379360" y="492732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0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451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452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69360" cy="369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FB29593-ABB3-41DC-8567-C7AD7364844C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55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456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57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458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459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2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463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64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465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466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467" name="CustomShape 8"/>
          <p:cNvSpPr/>
          <p:nvPr/>
        </p:nvSpPr>
        <p:spPr>
          <a:xfrm>
            <a:off x="9504720" y="493200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CustomShape 11"/>
          <p:cNvSpPr/>
          <p:nvPr/>
        </p:nvSpPr>
        <p:spPr>
          <a:xfrm>
            <a:off x="9504720" y="563940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2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473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74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75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76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1440" cy="361440"/>
          </a:xfrm>
          <a:prstGeom prst="rect">
            <a:avLst/>
          </a:prstGeom>
          <a:ln>
            <a:noFill/>
          </a:ln>
        </p:spPr>
      </p:pic>
      <p:sp>
        <p:nvSpPr>
          <p:cNvPr id="477" name="CustomShape 13"/>
          <p:cNvSpPr/>
          <p:nvPr/>
        </p:nvSpPr>
        <p:spPr>
          <a:xfrm>
            <a:off x="8931240" y="492732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8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479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480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481" name="Graphic 35" descr=""/>
          <p:cNvPicPr/>
          <p:nvPr/>
        </p:nvPicPr>
        <p:blipFill>
          <a:blip r:embed="rId16"/>
          <a:stretch/>
        </p:blipFill>
        <p:spPr>
          <a:xfrm>
            <a:off x="9122400" y="5884920"/>
            <a:ext cx="369360" cy="369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E9A9583-24D5-430C-A557-B0A4B044DCCC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4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485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86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487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488" name="CustomShape 3"/>
          <p:cNvSpPr/>
          <p:nvPr/>
        </p:nvSpPr>
        <p:spPr>
          <a:xfrm>
            <a:off x="630000" y="2325240"/>
            <a:ext cx="11480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9" name="CustomShape 4"/>
          <p:cNvSpPr/>
          <p:nvPr/>
        </p:nvSpPr>
        <p:spPr>
          <a:xfrm>
            <a:off x="2016360" y="2325240"/>
            <a:ext cx="11480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0" name="CustomShape 5"/>
          <p:cNvSpPr/>
          <p:nvPr/>
        </p:nvSpPr>
        <p:spPr>
          <a:xfrm>
            <a:off x="3399480" y="2330280"/>
            <a:ext cx="11480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1" name="CustomShape 6"/>
          <p:cNvSpPr/>
          <p:nvPr/>
        </p:nvSpPr>
        <p:spPr>
          <a:xfrm>
            <a:off x="8697600" y="1665000"/>
            <a:ext cx="2614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492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93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494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495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496" name="CustomShape 8"/>
          <p:cNvSpPr/>
          <p:nvPr/>
        </p:nvSpPr>
        <p:spPr>
          <a:xfrm>
            <a:off x="10074600" y="493200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9"/>
          <p:cNvSpPr/>
          <p:nvPr/>
        </p:nvSpPr>
        <p:spPr>
          <a:xfrm>
            <a:off x="316800" y="3429000"/>
            <a:ext cx="3930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8" name="CustomShape 10"/>
          <p:cNvSpPr/>
          <p:nvPr/>
        </p:nvSpPr>
        <p:spPr>
          <a:xfrm>
            <a:off x="162720" y="4350600"/>
            <a:ext cx="59760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20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20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9" name="CustomShape 11"/>
          <p:cNvSpPr/>
          <p:nvPr/>
        </p:nvSpPr>
        <p:spPr>
          <a:xfrm>
            <a:off x="10074600" y="563940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12"/>
          <p:cNvSpPr/>
          <p:nvPr/>
        </p:nvSpPr>
        <p:spPr>
          <a:xfrm>
            <a:off x="376200" y="5275440"/>
            <a:ext cx="54471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20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20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20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20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01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02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03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04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05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1440" cy="361440"/>
          </a:xfrm>
          <a:prstGeom prst="rect">
            <a:avLst/>
          </a:prstGeom>
          <a:ln>
            <a:noFill/>
          </a:ln>
        </p:spPr>
      </p:pic>
      <p:sp>
        <p:nvSpPr>
          <p:cNvPr id="506" name="CustomShape 13"/>
          <p:cNvSpPr/>
          <p:nvPr/>
        </p:nvSpPr>
        <p:spPr>
          <a:xfrm>
            <a:off x="9500760" y="492732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7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08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09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10" name="Graphic 35" descr=""/>
          <p:cNvPicPr/>
          <p:nvPr/>
        </p:nvPicPr>
        <p:blipFill>
          <a:blip r:embed="rId16"/>
          <a:stretch/>
        </p:blipFill>
        <p:spPr>
          <a:xfrm>
            <a:off x="9122400" y="588492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11" name="Graphic 36" descr=""/>
          <p:cNvPicPr/>
          <p:nvPr/>
        </p:nvPicPr>
        <p:blipFill>
          <a:blip r:embed="rId17"/>
          <a:stretch/>
        </p:blipFill>
        <p:spPr>
          <a:xfrm>
            <a:off x="9687240" y="5934600"/>
            <a:ext cx="361440" cy="361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F637080-8A2D-475D-BFD9-697ABB3DE350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14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515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16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517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518" name="CustomShape 3"/>
          <p:cNvSpPr/>
          <p:nvPr/>
        </p:nvSpPr>
        <p:spPr>
          <a:xfrm>
            <a:off x="65880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2045160" y="232524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3428280" y="2330280"/>
            <a:ext cx="10900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8802720" y="1665000"/>
            <a:ext cx="2403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522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  <a:endParaRPr b="0" lang="en-US" sz="22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23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524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525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526" name="CustomShape 8"/>
          <p:cNvSpPr/>
          <p:nvPr/>
        </p:nvSpPr>
        <p:spPr>
          <a:xfrm>
            <a:off x="10625400" y="4932000"/>
            <a:ext cx="497160" cy="497160"/>
          </a:xfrm>
          <a:prstGeom prst="ellipse">
            <a:avLst/>
          </a:prstGeom>
          <a:noFill/>
          <a:ln w="31680">
            <a:solidFill>
              <a:srgbClr val="ff47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9"/>
          <p:cNvSpPr/>
          <p:nvPr/>
        </p:nvSpPr>
        <p:spPr>
          <a:xfrm>
            <a:off x="506880" y="3429000"/>
            <a:ext cx="3549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Excluding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747"/>
                </a:solidFill>
                <a:latin typeface="Calibri"/>
                <a:ea typeface="DejaVu Sans"/>
              </a:rPr>
              <a:t>matrix[index -1][capacity]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8" name="CustomShape 10"/>
          <p:cNvSpPr/>
          <p:nvPr/>
        </p:nvSpPr>
        <p:spPr>
          <a:xfrm>
            <a:off x="451440" y="4350600"/>
            <a:ext cx="5398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Including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current item value: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value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 + matrix[index - 1][capacity - </a:t>
            </a:r>
            <a:r>
              <a:rPr b="1" lang="en-US" sz="1800" spc="-1" strike="noStrike">
                <a:solidFill>
                  <a:srgbClr val="f3cd60"/>
                </a:solidFill>
                <a:latin typeface="Calibri"/>
                <a:ea typeface="DejaVu Sans"/>
              </a:rPr>
              <a:t>weight</a:t>
            </a:r>
            <a:r>
              <a:rPr b="0" lang="en-US" sz="1800" spc="-1" strike="noStrike">
                <a:solidFill>
                  <a:srgbClr val="92d050"/>
                </a:solidFill>
                <a:latin typeface="Calibri"/>
                <a:ea typeface="DejaVu Sans"/>
              </a:rPr>
              <a:t>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9" name="CustomShape 11"/>
          <p:cNvSpPr/>
          <p:nvPr/>
        </p:nvSpPr>
        <p:spPr>
          <a:xfrm>
            <a:off x="10625400" y="5639400"/>
            <a:ext cx="497160" cy="497160"/>
          </a:xfrm>
          <a:prstGeom prst="ellipse">
            <a:avLst/>
          </a:prstGeom>
          <a:noFill/>
          <a:ln w="316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12"/>
          <p:cNvSpPr/>
          <p:nvPr/>
        </p:nvSpPr>
        <p:spPr>
          <a:xfrm>
            <a:off x="639720" y="5275440"/>
            <a:ext cx="49201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Choosing if we are going to take the item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max(</a:t>
            </a:r>
            <a:r>
              <a:rPr b="1" lang="en-US" sz="1800" spc="-1" strike="noStrike">
                <a:solidFill>
                  <a:srgbClr val="ff4747"/>
                </a:solidFill>
                <a:latin typeface="Consolas"/>
                <a:ea typeface="DejaVu Sans"/>
              </a:rPr>
              <a:t>excluding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, </a:t>
            </a:r>
            <a:r>
              <a:rPr b="1" lang="en-US" sz="1800" spc="-1" strike="noStrike">
                <a:solidFill>
                  <a:srgbClr val="92d050"/>
                </a:solidFill>
                <a:latin typeface="Consolas"/>
                <a:ea typeface="DejaVu Sans"/>
              </a:rPr>
              <a:t>including</a:t>
            </a:r>
            <a:r>
              <a:rPr b="1" lang="en-US" sz="1800" spc="-1" strike="noStrike">
                <a:solidFill>
                  <a:srgbClr val="0097cc"/>
                </a:solidFill>
                <a:latin typeface="Consolas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1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32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33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34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35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1440" cy="361440"/>
          </a:xfrm>
          <a:prstGeom prst="rect">
            <a:avLst/>
          </a:prstGeom>
          <a:ln>
            <a:noFill/>
          </a:ln>
        </p:spPr>
      </p:pic>
      <p:sp>
        <p:nvSpPr>
          <p:cNvPr id="536" name="CustomShape 13"/>
          <p:cNvSpPr/>
          <p:nvPr/>
        </p:nvSpPr>
        <p:spPr>
          <a:xfrm>
            <a:off x="10051560" y="4927320"/>
            <a:ext cx="497160" cy="497160"/>
          </a:xfrm>
          <a:prstGeom prst="ellipse">
            <a:avLst/>
          </a:prstGeom>
          <a:noFill/>
          <a:ln w="3168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7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38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39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40" name="Graphic 35" descr=""/>
          <p:cNvPicPr/>
          <p:nvPr/>
        </p:nvPicPr>
        <p:blipFill>
          <a:blip r:embed="rId16"/>
          <a:stretch/>
        </p:blipFill>
        <p:spPr>
          <a:xfrm>
            <a:off x="9122400" y="588492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41" name="Graphic 36" descr=""/>
          <p:cNvPicPr/>
          <p:nvPr/>
        </p:nvPicPr>
        <p:blipFill>
          <a:blip r:embed="rId17"/>
          <a:stretch/>
        </p:blipFill>
        <p:spPr>
          <a:xfrm>
            <a:off x="9687240" y="59346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42" name="Graphic 37" descr=""/>
          <p:cNvPicPr/>
          <p:nvPr/>
        </p:nvPicPr>
        <p:blipFill>
          <a:blip r:embed="rId18"/>
          <a:stretch/>
        </p:blipFill>
        <p:spPr>
          <a:xfrm>
            <a:off x="10230840" y="5880600"/>
            <a:ext cx="369360" cy="369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810BC00-6C33-4432-9B8C-1AEB95772C7C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45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546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47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548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549" name="CustomShape 3"/>
          <p:cNvSpPr/>
          <p:nvPr/>
        </p:nvSpPr>
        <p:spPr>
          <a:xfrm>
            <a:off x="508320" y="232524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0" name="CustomShape 4"/>
          <p:cNvSpPr/>
          <p:nvPr/>
        </p:nvSpPr>
        <p:spPr>
          <a:xfrm>
            <a:off x="1894680" y="232524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1" name="CustomShape 5"/>
          <p:cNvSpPr/>
          <p:nvPr/>
        </p:nvSpPr>
        <p:spPr>
          <a:xfrm>
            <a:off x="3277800" y="233028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2" name="CustomShape 6"/>
          <p:cNvSpPr/>
          <p:nvPr/>
        </p:nvSpPr>
        <p:spPr>
          <a:xfrm>
            <a:off x="8498880" y="166500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553" name="Table 7"/>
          <p:cNvGraphicFramePr/>
          <p:nvPr/>
        </p:nvGraphicFramePr>
        <p:xfrm>
          <a:off x="6475320" y="2702160"/>
          <a:ext cx="4818960" cy="349164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567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54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555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556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pic>
        <p:nvPicPr>
          <p:cNvPr id="557" name="Graphic 23" descr=""/>
          <p:cNvPicPr/>
          <p:nvPr/>
        </p:nvPicPr>
        <p:blipFill>
          <a:blip r:embed="rId8"/>
          <a:stretch/>
        </p:blipFill>
        <p:spPr>
          <a:xfrm>
            <a:off x="9145080" y="44719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58" name="Graphic 25" descr=""/>
          <p:cNvPicPr/>
          <p:nvPr/>
        </p:nvPicPr>
        <p:blipFill>
          <a:blip r:embed="rId9"/>
          <a:stretch/>
        </p:blipFill>
        <p:spPr>
          <a:xfrm>
            <a:off x="9683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59" name="Graphic 28" descr=""/>
          <p:cNvPicPr/>
          <p:nvPr/>
        </p:nvPicPr>
        <p:blipFill>
          <a:blip r:embed="rId10"/>
          <a:stretch/>
        </p:blipFill>
        <p:spPr>
          <a:xfrm>
            <a:off x="10250280" y="4472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60" name="Graphic 29" descr=""/>
          <p:cNvPicPr/>
          <p:nvPr/>
        </p:nvPicPr>
        <p:blipFill>
          <a:blip r:embed="rId11"/>
          <a:stretch/>
        </p:blipFill>
        <p:spPr>
          <a:xfrm>
            <a:off x="10801800" y="44679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61" name="Graphic 30" descr=""/>
          <p:cNvPicPr/>
          <p:nvPr/>
        </p:nvPicPr>
        <p:blipFill>
          <a:blip r:embed="rId12"/>
          <a:stretch/>
        </p:blipFill>
        <p:spPr>
          <a:xfrm>
            <a:off x="91436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62" name="Graphic 32" descr=""/>
          <p:cNvPicPr/>
          <p:nvPr/>
        </p:nvPicPr>
        <p:blipFill>
          <a:blip r:embed="rId13"/>
          <a:stretch/>
        </p:blipFill>
        <p:spPr>
          <a:xfrm>
            <a:off x="97088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63" name="Graphic 33" descr=""/>
          <p:cNvPicPr/>
          <p:nvPr/>
        </p:nvPicPr>
        <p:blipFill>
          <a:blip r:embed="rId14"/>
          <a:stretch/>
        </p:blipFill>
        <p:spPr>
          <a:xfrm>
            <a:off x="10274040" y="52045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64" name="Graphic 34" descr=""/>
          <p:cNvPicPr/>
          <p:nvPr/>
        </p:nvPicPr>
        <p:blipFill>
          <a:blip r:embed="rId15"/>
          <a:stretch/>
        </p:blipFill>
        <p:spPr>
          <a:xfrm>
            <a:off x="10796760" y="519660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65" name="Graphic 35" descr=""/>
          <p:cNvPicPr/>
          <p:nvPr/>
        </p:nvPicPr>
        <p:blipFill>
          <a:blip r:embed="rId16"/>
          <a:stretch/>
        </p:blipFill>
        <p:spPr>
          <a:xfrm>
            <a:off x="9122400" y="588492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66" name="Graphic 36" descr=""/>
          <p:cNvPicPr/>
          <p:nvPr/>
        </p:nvPicPr>
        <p:blipFill>
          <a:blip r:embed="rId17"/>
          <a:stretch/>
        </p:blipFill>
        <p:spPr>
          <a:xfrm>
            <a:off x="9687240" y="59346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67" name="Graphic 37" descr=""/>
          <p:cNvPicPr/>
          <p:nvPr/>
        </p:nvPicPr>
        <p:blipFill>
          <a:blip r:embed="rId18"/>
          <a:stretch/>
        </p:blipFill>
        <p:spPr>
          <a:xfrm>
            <a:off x="10230840" y="588060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68" name="Graphic 38" descr=""/>
          <p:cNvPicPr/>
          <p:nvPr/>
        </p:nvPicPr>
        <p:blipFill>
          <a:blip r:embed="rId19"/>
          <a:stretch/>
        </p:blipFill>
        <p:spPr>
          <a:xfrm>
            <a:off x="10830240" y="5884920"/>
            <a:ext cx="369360" cy="369360"/>
          </a:xfrm>
          <a:prstGeom prst="rect">
            <a:avLst/>
          </a:prstGeom>
          <a:ln>
            <a:noFill/>
          </a:ln>
        </p:spPr>
      </p:pic>
      <p:sp>
        <p:nvSpPr>
          <p:cNvPr id="569" name="CustomShape 8"/>
          <p:cNvSpPr/>
          <p:nvPr/>
        </p:nvSpPr>
        <p:spPr>
          <a:xfrm>
            <a:off x="407160" y="3499200"/>
            <a:ext cx="25401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70" name="CustomShape 9"/>
          <p:cNvSpPr/>
          <p:nvPr/>
        </p:nvSpPr>
        <p:spPr>
          <a:xfrm>
            <a:off x="10672920" y="5631480"/>
            <a:ext cx="497160" cy="497160"/>
          </a:xfrm>
          <a:prstGeom prst="ellipse">
            <a:avLst/>
          </a:prstGeom>
          <a:noFill/>
          <a:ln w="3168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54FEE7D-C649-4131-89C5-2C3E29278B1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73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574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5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576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577" name="CustomShape 3"/>
          <p:cNvSpPr/>
          <p:nvPr/>
        </p:nvSpPr>
        <p:spPr>
          <a:xfrm>
            <a:off x="50832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78" name="CustomShape 4"/>
          <p:cNvSpPr/>
          <p:nvPr/>
        </p:nvSpPr>
        <p:spPr>
          <a:xfrm>
            <a:off x="189468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3277800" y="233028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0" name="CustomShape 6"/>
          <p:cNvSpPr/>
          <p:nvPr/>
        </p:nvSpPr>
        <p:spPr>
          <a:xfrm>
            <a:off x="8498880" y="166500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581" name="Table 7"/>
          <p:cNvGraphicFramePr/>
          <p:nvPr/>
        </p:nvGraphicFramePr>
        <p:xfrm>
          <a:off x="6475320" y="2702160"/>
          <a:ext cx="4818960" cy="31672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82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583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584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pic>
        <p:nvPicPr>
          <p:cNvPr id="585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86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87" name="Graphic 28" descr=""/>
          <p:cNvPicPr/>
          <p:nvPr/>
        </p:nvPicPr>
        <p:blipFill>
          <a:blip r:embed="rId10"/>
          <a:stretch/>
        </p:blipFill>
        <p:spPr>
          <a:xfrm>
            <a:off x="1016172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88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89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90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91" name="Graphic 33" descr=""/>
          <p:cNvPicPr/>
          <p:nvPr/>
        </p:nvPicPr>
        <p:blipFill>
          <a:blip r:embed="rId14"/>
          <a:stretch/>
        </p:blipFill>
        <p:spPr>
          <a:xfrm>
            <a:off x="10121040" y="50353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92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93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94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595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596" name="Graphic 38" descr=""/>
          <p:cNvPicPr/>
          <p:nvPr/>
        </p:nvPicPr>
        <p:blipFill>
          <a:blip r:embed="rId19"/>
          <a:stretch/>
        </p:blipFill>
        <p:spPr>
          <a:xfrm>
            <a:off x="10737000" y="5695560"/>
            <a:ext cx="369360" cy="369360"/>
          </a:xfrm>
          <a:prstGeom prst="rect">
            <a:avLst/>
          </a:prstGeom>
          <a:ln>
            <a:noFill/>
          </a:ln>
        </p:spPr>
      </p:pic>
      <p:sp>
        <p:nvSpPr>
          <p:cNvPr id="597" name="CustomShape 8"/>
          <p:cNvSpPr/>
          <p:nvPr/>
        </p:nvSpPr>
        <p:spPr>
          <a:xfrm>
            <a:off x="407160" y="3499200"/>
            <a:ext cx="25401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8" name="CustomShape 9"/>
          <p:cNvSpPr/>
          <p:nvPr/>
        </p:nvSpPr>
        <p:spPr>
          <a:xfrm>
            <a:off x="10672920" y="5631480"/>
            <a:ext cx="497160" cy="497160"/>
          </a:xfrm>
          <a:prstGeom prst="ellipse">
            <a:avLst/>
          </a:prstGeom>
          <a:noFill/>
          <a:ln w="3168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3A52789-55B9-471C-BD06-5452EF9717B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01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602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3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604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605" name="CustomShape 3"/>
          <p:cNvSpPr/>
          <p:nvPr/>
        </p:nvSpPr>
        <p:spPr>
          <a:xfrm>
            <a:off x="50832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6" name="CustomShape 4"/>
          <p:cNvSpPr/>
          <p:nvPr/>
        </p:nvSpPr>
        <p:spPr>
          <a:xfrm>
            <a:off x="189468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7" name="CustomShape 5"/>
          <p:cNvSpPr/>
          <p:nvPr/>
        </p:nvSpPr>
        <p:spPr>
          <a:xfrm>
            <a:off x="3277800" y="233028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8" name="CustomShape 6"/>
          <p:cNvSpPr/>
          <p:nvPr/>
        </p:nvSpPr>
        <p:spPr>
          <a:xfrm>
            <a:off x="8498880" y="166500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609" name="Table 7"/>
          <p:cNvGraphicFramePr/>
          <p:nvPr/>
        </p:nvGraphicFramePr>
        <p:xfrm>
          <a:off x="6475320" y="2702160"/>
          <a:ext cx="4818960" cy="31672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10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611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612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pic>
        <p:nvPicPr>
          <p:cNvPr id="613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14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15" name="Graphic 28" descr=""/>
          <p:cNvPicPr/>
          <p:nvPr/>
        </p:nvPicPr>
        <p:blipFill>
          <a:blip r:embed="rId10"/>
          <a:stretch/>
        </p:blipFill>
        <p:spPr>
          <a:xfrm>
            <a:off x="1016172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16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17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18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19" name="Graphic 33" descr=""/>
          <p:cNvPicPr/>
          <p:nvPr/>
        </p:nvPicPr>
        <p:blipFill>
          <a:blip r:embed="rId14"/>
          <a:stretch/>
        </p:blipFill>
        <p:spPr>
          <a:xfrm>
            <a:off x="10121040" y="50353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20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21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22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23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24" name="Graphic 38" descr=""/>
          <p:cNvPicPr/>
          <p:nvPr/>
        </p:nvPicPr>
        <p:blipFill>
          <a:blip r:embed="rId19"/>
          <a:stretch/>
        </p:blipFill>
        <p:spPr>
          <a:xfrm>
            <a:off x="6231240" y="5631480"/>
            <a:ext cx="656280" cy="656280"/>
          </a:xfrm>
          <a:prstGeom prst="rect">
            <a:avLst/>
          </a:prstGeom>
          <a:ln>
            <a:noFill/>
          </a:ln>
        </p:spPr>
      </p:pic>
      <p:sp>
        <p:nvSpPr>
          <p:cNvPr id="625" name="CustomShape 8"/>
          <p:cNvSpPr/>
          <p:nvPr/>
        </p:nvSpPr>
        <p:spPr>
          <a:xfrm>
            <a:off x="407160" y="3499200"/>
            <a:ext cx="25401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6" name="CustomShape 9"/>
          <p:cNvSpPr/>
          <p:nvPr/>
        </p:nvSpPr>
        <p:spPr>
          <a:xfrm>
            <a:off x="10672920" y="5631480"/>
            <a:ext cx="497160" cy="497160"/>
          </a:xfrm>
          <a:prstGeom prst="ellipse">
            <a:avLst/>
          </a:prstGeom>
          <a:noFill/>
          <a:ln w="3168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299E6B3-63E8-4270-B0F0-81BD39549DD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28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29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630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31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632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633" name="CustomShape 3"/>
          <p:cNvSpPr/>
          <p:nvPr/>
        </p:nvSpPr>
        <p:spPr>
          <a:xfrm>
            <a:off x="50832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4" name="CustomShape 4"/>
          <p:cNvSpPr/>
          <p:nvPr/>
        </p:nvSpPr>
        <p:spPr>
          <a:xfrm>
            <a:off x="189468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5" name="CustomShape 5"/>
          <p:cNvSpPr/>
          <p:nvPr/>
        </p:nvSpPr>
        <p:spPr>
          <a:xfrm>
            <a:off x="3277800" y="233028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6" name="CustomShape 6"/>
          <p:cNvSpPr/>
          <p:nvPr/>
        </p:nvSpPr>
        <p:spPr>
          <a:xfrm>
            <a:off x="8498880" y="166500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637" name="Table 7"/>
          <p:cNvGraphicFramePr/>
          <p:nvPr/>
        </p:nvGraphicFramePr>
        <p:xfrm>
          <a:off x="6475320" y="2702160"/>
          <a:ext cx="4818960" cy="31672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38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639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640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pic>
        <p:nvPicPr>
          <p:cNvPr id="641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42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43" name="Graphic 28" descr=""/>
          <p:cNvPicPr/>
          <p:nvPr/>
        </p:nvPicPr>
        <p:blipFill>
          <a:blip r:embed="rId10"/>
          <a:stretch/>
        </p:blipFill>
        <p:spPr>
          <a:xfrm>
            <a:off x="1016172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44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45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46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47" name="Graphic 33" descr=""/>
          <p:cNvPicPr/>
          <p:nvPr/>
        </p:nvPicPr>
        <p:blipFill>
          <a:blip r:embed="rId14"/>
          <a:stretch/>
        </p:blipFill>
        <p:spPr>
          <a:xfrm>
            <a:off x="10121040" y="50353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48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49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50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51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52" name="Graphic 38" descr=""/>
          <p:cNvPicPr/>
          <p:nvPr/>
        </p:nvPicPr>
        <p:blipFill>
          <a:blip r:embed="rId19"/>
          <a:stretch/>
        </p:blipFill>
        <p:spPr>
          <a:xfrm>
            <a:off x="6231240" y="5631480"/>
            <a:ext cx="656280" cy="656280"/>
          </a:xfrm>
          <a:prstGeom prst="rect">
            <a:avLst/>
          </a:prstGeom>
          <a:ln>
            <a:noFill/>
          </a:ln>
        </p:spPr>
      </p:pic>
      <p:sp>
        <p:nvSpPr>
          <p:cNvPr id="653" name="CustomShape 8"/>
          <p:cNvSpPr/>
          <p:nvPr/>
        </p:nvSpPr>
        <p:spPr>
          <a:xfrm>
            <a:off x="407160" y="3499200"/>
            <a:ext cx="25401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4" name="CustomShape 9"/>
          <p:cNvSpPr/>
          <p:nvPr/>
        </p:nvSpPr>
        <p:spPr>
          <a:xfrm>
            <a:off x="10051200" y="4940280"/>
            <a:ext cx="497160" cy="497160"/>
          </a:xfrm>
          <a:prstGeom prst="ellipse">
            <a:avLst/>
          </a:prstGeom>
          <a:noFill/>
          <a:ln w="3168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F229A3D-F877-4F44-9026-715AAFA9197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56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57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658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59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660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661" name="CustomShape 3"/>
          <p:cNvSpPr/>
          <p:nvPr/>
        </p:nvSpPr>
        <p:spPr>
          <a:xfrm>
            <a:off x="50832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189468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3277800" y="233028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8498880" y="166500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665" name="Table 7"/>
          <p:cNvGraphicFramePr/>
          <p:nvPr/>
        </p:nvGraphicFramePr>
        <p:xfrm>
          <a:off x="6475320" y="2702160"/>
          <a:ext cx="4818960" cy="31672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66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667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668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pic>
        <p:nvPicPr>
          <p:cNvPr id="669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70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71" name="Graphic 28" descr=""/>
          <p:cNvPicPr/>
          <p:nvPr/>
        </p:nvPicPr>
        <p:blipFill>
          <a:blip r:embed="rId10"/>
          <a:stretch/>
        </p:blipFill>
        <p:spPr>
          <a:xfrm>
            <a:off x="1016172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72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73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74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75" name="Graphic 33" descr=""/>
          <p:cNvPicPr/>
          <p:nvPr/>
        </p:nvPicPr>
        <p:blipFill>
          <a:blip r:embed="rId14"/>
          <a:stretch/>
        </p:blipFill>
        <p:spPr>
          <a:xfrm>
            <a:off x="6231240" y="4853880"/>
            <a:ext cx="584280" cy="584280"/>
          </a:xfrm>
          <a:prstGeom prst="rect">
            <a:avLst/>
          </a:prstGeom>
          <a:ln>
            <a:noFill/>
          </a:ln>
        </p:spPr>
      </p:pic>
      <p:pic>
        <p:nvPicPr>
          <p:cNvPr id="676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77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78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79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80" name="Graphic 38" descr=""/>
          <p:cNvPicPr/>
          <p:nvPr/>
        </p:nvPicPr>
        <p:blipFill>
          <a:blip r:embed="rId19"/>
          <a:stretch/>
        </p:blipFill>
        <p:spPr>
          <a:xfrm>
            <a:off x="6231240" y="5631480"/>
            <a:ext cx="656280" cy="656280"/>
          </a:xfrm>
          <a:prstGeom prst="rect">
            <a:avLst/>
          </a:prstGeom>
          <a:ln>
            <a:noFill/>
          </a:ln>
        </p:spPr>
      </p:pic>
      <p:sp>
        <p:nvSpPr>
          <p:cNvPr id="681" name="CustomShape 8"/>
          <p:cNvSpPr/>
          <p:nvPr/>
        </p:nvSpPr>
        <p:spPr>
          <a:xfrm>
            <a:off x="407160" y="3499200"/>
            <a:ext cx="25401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2" name="CustomShape 9"/>
          <p:cNvSpPr/>
          <p:nvPr/>
        </p:nvSpPr>
        <p:spPr>
          <a:xfrm>
            <a:off x="10098000" y="4196520"/>
            <a:ext cx="497160" cy="497160"/>
          </a:xfrm>
          <a:prstGeom prst="ellipse">
            <a:avLst/>
          </a:prstGeom>
          <a:noFill/>
          <a:ln w="31680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C8095A4-9B68-4B3E-8093-9065B321DAC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84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85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686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87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688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689" name="CustomShape 3"/>
          <p:cNvSpPr/>
          <p:nvPr/>
        </p:nvSpPr>
        <p:spPr>
          <a:xfrm>
            <a:off x="50832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0" name="CustomShape 4"/>
          <p:cNvSpPr/>
          <p:nvPr/>
        </p:nvSpPr>
        <p:spPr>
          <a:xfrm>
            <a:off x="1894680" y="232524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1" name="CustomShape 5"/>
          <p:cNvSpPr/>
          <p:nvPr/>
        </p:nvSpPr>
        <p:spPr>
          <a:xfrm>
            <a:off x="3277800" y="2330280"/>
            <a:ext cx="1392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2" name="CustomShape 6"/>
          <p:cNvSpPr/>
          <p:nvPr/>
        </p:nvSpPr>
        <p:spPr>
          <a:xfrm>
            <a:off x="8498880" y="166500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693" name="Table 7"/>
          <p:cNvGraphicFramePr/>
          <p:nvPr/>
        </p:nvGraphicFramePr>
        <p:xfrm>
          <a:off x="6475320" y="2702160"/>
          <a:ext cx="4818960" cy="31672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94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695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696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  <p:pic>
        <p:nvPicPr>
          <p:cNvPr id="697" name="Graphic 23" descr=""/>
          <p:cNvPicPr/>
          <p:nvPr/>
        </p:nvPicPr>
        <p:blipFill>
          <a:blip r:embed="rId8"/>
          <a:stretch/>
        </p:blipFill>
        <p:spPr>
          <a:xfrm>
            <a:off x="9008640" y="42858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698" name="Graphic 25" descr=""/>
          <p:cNvPicPr/>
          <p:nvPr/>
        </p:nvPicPr>
        <p:blipFill>
          <a:blip r:embed="rId9"/>
          <a:stretch/>
        </p:blipFill>
        <p:spPr>
          <a:xfrm>
            <a:off x="9581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699" name="Graphic 28" descr=""/>
          <p:cNvPicPr/>
          <p:nvPr/>
        </p:nvPicPr>
        <p:blipFill>
          <a:blip r:embed="rId10"/>
          <a:stretch/>
        </p:blipFill>
        <p:spPr>
          <a:xfrm>
            <a:off x="6231240" y="4131720"/>
            <a:ext cx="678600" cy="678600"/>
          </a:xfrm>
          <a:prstGeom prst="rect">
            <a:avLst/>
          </a:prstGeom>
          <a:ln>
            <a:noFill/>
          </a:ln>
        </p:spPr>
      </p:pic>
      <p:pic>
        <p:nvPicPr>
          <p:cNvPr id="700" name="Graphic 29" descr=""/>
          <p:cNvPicPr/>
          <p:nvPr/>
        </p:nvPicPr>
        <p:blipFill>
          <a:blip r:embed="rId11"/>
          <a:stretch/>
        </p:blipFill>
        <p:spPr>
          <a:xfrm>
            <a:off x="10742400" y="42656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701" name="Graphic 30" descr=""/>
          <p:cNvPicPr/>
          <p:nvPr/>
        </p:nvPicPr>
        <p:blipFill>
          <a:blip r:embed="rId12"/>
          <a:stretch/>
        </p:blipFill>
        <p:spPr>
          <a:xfrm>
            <a:off x="9008640" y="503820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702" name="Graphic 32" descr=""/>
          <p:cNvPicPr/>
          <p:nvPr/>
        </p:nvPicPr>
        <p:blipFill>
          <a:blip r:embed="rId13"/>
          <a:stretch/>
        </p:blipFill>
        <p:spPr>
          <a:xfrm>
            <a:off x="9571320" y="50353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703" name="Graphic 33" descr=""/>
          <p:cNvPicPr/>
          <p:nvPr/>
        </p:nvPicPr>
        <p:blipFill>
          <a:blip r:embed="rId14"/>
          <a:stretch/>
        </p:blipFill>
        <p:spPr>
          <a:xfrm>
            <a:off x="6231240" y="4853880"/>
            <a:ext cx="584280" cy="584280"/>
          </a:xfrm>
          <a:prstGeom prst="rect">
            <a:avLst/>
          </a:prstGeom>
          <a:ln>
            <a:noFill/>
          </a:ln>
        </p:spPr>
      </p:pic>
      <p:pic>
        <p:nvPicPr>
          <p:cNvPr id="704" name="Graphic 34" descr=""/>
          <p:cNvPicPr/>
          <p:nvPr/>
        </p:nvPicPr>
        <p:blipFill>
          <a:blip r:embed="rId15"/>
          <a:stretch/>
        </p:blipFill>
        <p:spPr>
          <a:xfrm>
            <a:off x="10737000" y="500724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705" name="Graphic 35" descr=""/>
          <p:cNvPicPr/>
          <p:nvPr/>
        </p:nvPicPr>
        <p:blipFill>
          <a:blip r:embed="rId16"/>
          <a:stretch/>
        </p:blipFill>
        <p:spPr>
          <a:xfrm>
            <a:off x="901836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706" name="Graphic 36" descr=""/>
          <p:cNvPicPr/>
          <p:nvPr/>
        </p:nvPicPr>
        <p:blipFill>
          <a:blip r:embed="rId17"/>
          <a:stretch/>
        </p:blipFill>
        <p:spPr>
          <a:xfrm>
            <a:off x="9571320" y="5712120"/>
            <a:ext cx="361440" cy="361440"/>
          </a:xfrm>
          <a:prstGeom prst="rect">
            <a:avLst/>
          </a:prstGeom>
          <a:ln>
            <a:noFill/>
          </a:ln>
        </p:spPr>
      </p:pic>
      <p:pic>
        <p:nvPicPr>
          <p:cNvPr id="707" name="Graphic 37" descr=""/>
          <p:cNvPicPr/>
          <p:nvPr/>
        </p:nvPicPr>
        <p:blipFill>
          <a:blip r:embed="rId18"/>
          <a:stretch/>
        </p:blipFill>
        <p:spPr>
          <a:xfrm>
            <a:off x="10117080" y="5695560"/>
            <a:ext cx="369360" cy="369360"/>
          </a:xfrm>
          <a:prstGeom prst="rect">
            <a:avLst/>
          </a:prstGeom>
          <a:ln>
            <a:noFill/>
          </a:ln>
        </p:spPr>
      </p:pic>
      <p:pic>
        <p:nvPicPr>
          <p:cNvPr id="708" name="Graphic 38" descr=""/>
          <p:cNvPicPr/>
          <p:nvPr/>
        </p:nvPicPr>
        <p:blipFill>
          <a:blip r:embed="rId19"/>
          <a:stretch/>
        </p:blipFill>
        <p:spPr>
          <a:xfrm>
            <a:off x="6231240" y="5631480"/>
            <a:ext cx="656280" cy="656280"/>
          </a:xfrm>
          <a:prstGeom prst="rect">
            <a:avLst/>
          </a:prstGeom>
          <a:ln>
            <a:noFill/>
          </a:ln>
        </p:spPr>
      </p:pic>
      <p:sp>
        <p:nvSpPr>
          <p:cNvPr id="709" name="CustomShape 8"/>
          <p:cNvSpPr/>
          <p:nvPr/>
        </p:nvSpPr>
        <p:spPr>
          <a:xfrm>
            <a:off x="407160" y="3499200"/>
            <a:ext cx="25401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Maximum Value: 6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503520" y="665280"/>
            <a:ext cx="7990920" cy="108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64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  <a:ea typeface="DejaVu Sans"/>
              </a:rPr>
              <a:t>Dynamic Programming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503520" y="1890360"/>
            <a:ext cx="7990920" cy="15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7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Solving Optimization Problems with Dynamic Programming Part 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760320" y="4601160"/>
            <a:ext cx="318636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  <a:ea typeface="DejaVu Sans"/>
              </a:rPr>
              <a:t>SoftUni Team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760320" y="5070960"/>
            <a:ext cx="3186360" cy="44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  <a:ea typeface="DejaVu Sans"/>
              </a:rPr>
              <a:t>Technical Trainers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760320" y="5576040"/>
            <a:ext cx="31863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  <a:ea typeface="DejaVu Sans"/>
              </a:rPr>
              <a:t>Software University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760320" y="5917320"/>
            <a:ext cx="318636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http://softuni.bg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821880" y="3310200"/>
            <a:ext cx="2174400" cy="759960"/>
          </a:xfrm>
          <a:prstGeom prst="roundRect">
            <a:avLst>
              <a:gd name="adj" fmla="val 3940"/>
            </a:avLst>
          </a:prstGeom>
          <a:blipFill rotWithShape="0">
            <a:blip r:embed="rId2"/>
            <a:stretch>
              <a:fillRect/>
            </a:stretch>
          </a:blipFill>
          <a:ln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Picture 18" descr=""/>
          <p:cNvPicPr/>
          <p:nvPr/>
        </p:nvPicPr>
        <p:blipFill>
          <a:blip r:embed="rId3"/>
          <a:stretch/>
        </p:blipFill>
        <p:spPr>
          <a:xfrm flipH="1">
            <a:off x="3885480" y="3870720"/>
            <a:ext cx="2132640" cy="2340360"/>
          </a:xfrm>
          <a:prstGeom prst="rect">
            <a:avLst/>
          </a:prstGeom>
          <a:ln>
            <a:noFill/>
          </a:ln>
        </p:spPr>
      </p:pic>
      <p:sp>
        <p:nvSpPr>
          <p:cNvPr id="151" name="CustomShape 8"/>
          <p:cNvSpPr/>
          <p:nvPr/>
        </p:nvSpPr>
        <p:spPr>
          <a:xfrm rot="576000">
            <a:off x="5687280" y="4005360"/>
            <a:ext cx="66240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3" strike="noStrike">
                <a:solidFill>
                  <a:srgbClr val="fefefd"/>
                </a:solidFill>
                <a:latin typeface="Calibri"/>
                <a:ea typeface="DejaVu Sans"/>
              </a:rPr>
              <a:t>DP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2" name="Picture 13" descr=""/>
          <p:cNvPicPr/>
          <p:nvPr/>
        </p:nvPicPr>
        <p:blipFill>
          <a:blip r:embed="rId4"/>
          <a:stretch/>
        </p:blipFill>
        <p:spPr>
          <a:xfrm>
            <a:off x="8075520" y="3911760"/>
            <a:ext cx="1827720" cy="218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3958200" y="3423240"/>
            <a:ext cx="3477600" cy="26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Maximum Value: 6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With Items: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Total Capacity: 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A8F1D9D-2440-490D-AE71-6C4F1CE125E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12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13" name="Picture 12" descr=""/>
          <p:cNvPicPr/>
          <p:nvPr/>
        </p:nvPicPr>
        <p:blipFill>
          <a:blip r:embed="rId1"/>
          <a:stretch/>
        </p:blipFill>
        <p:spPr>
          <a:xfrm>
            <a:off x="4243320" y="1828800"/>
            <a:ext cx="913320" cy="1091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"/>
          <p:cNvSpPr/>
          <p:nvPr/>
        </p:nvSpPr>
        <p:spPr>
          <a:xfrm>
            <a:off x="5091480" y="211356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15" name="Picture 15" descr=""/>
          <p:cNvPicPr/>
          <p:nvPr/>
        </p:nvPicPr>
        <p:blipFill>
          <a:blip r:embed="rId2"/>
          <a:stretch/>
        </p:blipFill>
        <p:spPr>
          <a:xfrm>
            <a:off x="4392000" y="4392360"/>
            <a:ext cx="1184400" cy="1184400"/>
          </a:xfrm>
          <a:prstGeom prst="rect">
            <a:avLst/>
          </a:prstGeom>
          <a:ln>
            <a:noFill/>
          </a:ln>
        </p:spPr>
      </p:pic>
      <p:pic>
        <p:nvPicPr>
          <p:cNvPr id="716" name="Picture 21" descr=""/>
          <p:cNvPicPr/>
          <p:nvPr/>
        </p:nvPicPr>
        <p:blipFill>
          <a:blip r:embed="rId3"/>
          <a:stretch/>
        </p:blipFill>
        <p:spPr>
          <a:xfrm>
            <a:off x="5904360" y="4419720"/>
            <a:ext cx="1386720" cy="954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5EA8F81-A2F6-4BCD-9E7B-DB58552267E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18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61000"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Many variants are available for the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"Knapsack" problem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E.g. take each item at most once / use each item multiple times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Integer knapsack problem</a:t>
            </a:r>
            <a:endParaRPr b="0" lang="en-US" sz="32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Items have integer weights</a:t>
            </a:r>
            <a:endParaRPr b="0" lang="en-US" sz="30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Efficient dynamic programming solution exists O(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n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*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) where</a:t>
            </a:r>
            <a:endParaRPr b="0" lang="en-US" sz="3000" spc="-1" strike="noStrike">
              <a:latin typeface="Arial"/>
            </a:endParaRPr>
          </a:p>
          <a:p>
            <a:pPr lvl="3" marL="121896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n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– number of items</a:t>
            </a:r>
            <a:endParaRPr b="0" lang="en-US" sz="2800" spc="-1" strike="noStrike">
              <a:latin typeface="Arial"/>
            </a:endParaRPr>
          </a:p>
          <a:p>
            <a:pPr lvl="3" marL="121896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– the knapsack capacity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Non-integer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knapsack problem </a:t>
            </a:r>
            <a:r>
              <a:rPr b="0" lang="en-US" sz="32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no efficient solution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Bin packing problem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–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knapsacks of capacities (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c</a:t>
            </a:r>
            <a:r>
              <a:rPr b="0" lang="en-US" sz="3200" spc="-1" strike="noStrike" baseline="-10000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 …,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c</a:t>
            </a:r>
            <a:r>
              <a:rPr b="0" lang="en-US" sz="3200" spc="-1" strike="noStrike" baseline="-10000">
                <a:solidFill>
                  <a:srgbClr val="f3cd60"/>
                </a:solidFill>
                <a:latin typeface="Calibri"/>
                <a:ea typeface="DejaVu Sans"/>
              </a:rPr>
              <a:t>m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9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Variants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658A3EC-056E-4082-AC6E-56291000693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31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681120" y="1985760"/>
            <a:ext cx="10822320" cy="394092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public static List&lt;Item&gt; FillKnapsack(Item[] items, int capacity)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int[,] maxValues = new int[items.Length + 1, capacity + 1];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bool[,] itemIncluded = new bool[items.Length + 1, capacity + 1];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// Calculate maxValues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// Return the items in the knapsack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22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0/1 Knapsack – Iterative Implementation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791246F-07F2-4941-B2F9-C7FE99485A1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31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24" name="CustomShape 2"/>
          <p:cNvSpPr/>
          <p:nvPr/>
        </p:nvSpPr>
        <p:spPr>
          <a:xfrm>
            <a:off x="681120" y="1219320"/>
            <a:ext cx="10822320" cy="551232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0; i &lt; items.Length; i++)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currCapacity = 1; currCapacity &lt;= capacity; currCapacity++)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if (items[i].Weight &gt; currCapacity)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  <a:ea typeface="DejaVu Sans"/>
              </a:rPr>
              <a:t>continue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int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  <a:ea typeface="DejaVu Sans"/>
              </a:rPr>
              <a:t>valueIncluded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= items[i].Value </a:t>
            </a:r>
            <a:br/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  + maxValues[i, currCapacity - items[i].Weight];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if (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  <a:ea typeface="DejaVu Sans"/>
              </a:rPr>
              <a:t>valueIncluded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&gt; maxValues[i, currCapacity])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maxValues[i + 1, currCapacity] = valueIncluded;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itemIncluded[i + 1, currCapacity] = true;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else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maxValues[i + 1, currCapacity] = maxValues[i, currCapacity];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2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Knapsack – Iterative Implementation (2)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ED51EEF-3AB7-4F5F-8E76-6669A73271B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31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27" name="CustomShape 2"/>
          <p:cNvSpPr/>
          <p:nvPr/>
        </p:nvSpPr>
        <p:spPr>
          <a:xfrm>
            <a:off x="681120" y="1478160"/>
            <a:ext cx="10822320" cy="464400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return the taken items in the knapsack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List&lt;Item&gt; takenItems = new List&lt;Item&gt;();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items.Length; i &gt; 0; i--)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(!itemIncluded[i, capacity])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continue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Item item = items[i - 1];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takenItems.Add(item);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capacity -= item.Weight;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728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Knapsack – Iterative Implementation (3)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912960" y="474984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The 0/1 Knapsack Problem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730" name="CustomShape 2"/>
          <p:cNvSpPr/>
          <p:nvPr/>
        </p:nvSpPr>
        <p:spPr>
          <a:xfrm>
            <a:off x="912960" y="568188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Coding (Lab)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31" name="Picture 4" descr=""/>
          <p:cNvPicPr/>
          <p:nvPr/>
        </p:nvPicPr>
        <p:blipFill>
          <a:blip r:embed="rId1"/>
          <a:stretch/>
        </p:blipFill>
        <p:spPr>
          <a:xfrm>
            <a:off x="4719960" y="1160280"/>
            <a:ext cx="2299680" cy="2748600"/>
          </a:xfrm>
          <a:prstGeom prst="rect">
            <a:avLst/>
          </a:prstGeom>
          <a:ln>
            <a:noFill/>
          </a:ln>
        </p:spPr>
      </p:pic>
      <p:pic>
        <p:nvPicPr>
          <p:cNvPr id="732" name="Picture 8" descr=""/>
          <p:cNvPicPr/>
          <p:nvPr/>
        </p:nvPicPr>
        <p:blipFill>
          <a:blip r:embed="rId2"/>
          <a:stretch/>
        </p:blipFill>
        <p:spPr>
          <a:xfrm>
            <a:off x="1827360" y="1447920"/>
            <a:ext cx="1522800" cy="1522800"/>
          </a:xfrm>
          <a:prstGeom prst="rect">
            <a:avLst/>
          </a:prstGeom>
          <a:ln>
            <a:noFill/>
          </a:ln>
        </p:spPr>
      </p:pic>
      <p:pic>
        <p:nvPicPr>
          <p:cNvPr id="733" name="Picture 9" descr=""/>
          <p:cNvPicPr/>
          <p:nvPr/>
        </p:nvPicPr>
        <p:blipFill>
          <a:blip r:embed="rId3"/>
          <a:stretch/>
        </p:blipFill>
        <p:spPr>
          <a:xfrm>
            <a:off x="7466040" y="1328400"/>
            <a:ext cx="2923200" cy="2923200"/>
          </a:xfrm>
          <a:prstGeom prst="rect">
            <a:avLst/>
          </a:prstGeom>
          <a:ln>
            <a:noFill/>
          </a:ln>
        </p:spPr>
      </p:pic>
      <p:pic>
        <p:nvPicPr>
          <p:cNvPr id="734" name="Picture 10" descr=""/>
          <p:cNvPicPr/>
          <p:nvPr/>
        </p:nvPicPr>
        <p:blipFill>
          <a:blip r:embed="rId4"/>
          <a:stretch/>
        </p:blipFill>
        <p:spPr>
          <a:xfrm>
            <a:off x="2284560" y="3005280"/>
            <a:ext cx="2323800" cy="159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912960" y="495288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912960" y="575496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Sum with Limited Coins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37" name="CustomShape 3"/>
          <p:cNvSpPr/>
          <p:nvPr/>
        </p:nvSpPr>
        <p:spPr>
          <a:xfrm>
            <a:off x="11760120" y="6524640"/>
            <a:ext cx="42768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54686B8-DDAF-4B39-B43A-0DA914D52B8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38" name="CustomShape 4"/>
          <p:cNvSpPr/>
          <p:nvPr/>
        </p:nvSpPr>
        <p:spPr>
          <a:xfrm>
            <a:off x="2795040" y="1905120"/>
            <a:ext cx="958680" cy="8805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10$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39" name="CustomShape 5"/>
          <p:cNvSpPr/>
          <p:nvPr/>
        </p:nvSpPr>
        <p:spPr>
          <a:xfrm>
            <a:off x="3274920" y="3124080"/>
            <a:ext cx="958680" cy="8805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5$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40" name="CustomShape 6"/>
          <p:cNvSpPr/>
          <p:nvPr/>
        </p:nvSpPr>
        <p:spPr>
          <a:xfrm>
            <a:off x="5277240" y="3513960"/>
            <a:ext cx="958680" cy="8805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4$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41" name="CustomShape 7"/>
          <p:cNvSpPr/>
          <p:nvPr/>
        </p:nvSpPr>
        <p:spPr>
          <a:xfrm>
            <a:off x="4591440" y="1981080"/>
            <a:ext cx="958680" cy="8805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1$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42" name="CustomShape 8"/>
          <p:cNvSpPr/>
          <p:nvPr/>
        </p:nvSpPr>
        <p:spPr>
          <a:xfrm>
            <a:off x="8020440" y="2200320"/>
            <a:ext cx="958680" cy="8805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50$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43" name="CustomShape 9"/>
          <p:cNvSpPr/>
          <p:nvPr/>
        </p:nvSpPr>
        <p:spPr>
          <a:xfrm>
            <a:off x="6801480" y="3203640"/>
            <a:ext cx="958680" cy="8805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25¢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44" name="CustomShape 10"/>
          <p:cNvSpPr/>
          <p:nvPr/>
        </p:nvSpPr>
        <p:spPr>
          <a:xfrm>
            <a:off x="6386400" y="1555560"/>
            <a:ext cx="958680" cy="8805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440">
            <a:solidFill>
              <a:schemeClr val="tx2">
                <a:lumMod val="50000"/>
              </a:schemeClr>
            </a:solidFill>
            <a:round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  <a:scene3d>
            <a:camera prst="isometricOffAxis1Right"/>
            <a:lightRig dir="t" rig="chilly">
              <a:rot lat="0" lon="0" rev="0"/>
            </a:lightRig>
          </a:scene3d>
          <a:sp3d prstMaterial="metal">
            <a:bevelT prst="hardEdge" w="5715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9$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C369599-F91C-4BC2-8A9D-1C9925AE21D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4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Subset sum problem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 (zero subset sum problem)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Given a set of integers, find a non-empty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subset whose sum 0</a:t>
            </a:r>
            <a:endParaRPr b="0" lang="en-US" sz="32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E.g.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{8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3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-50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-2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-1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15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-2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}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{3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-2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-2}</a:t>
            </a:r>
            <a:endParaRPr b="0" lang="en-US" sz="30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Given a set of integers and an integer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find a subset whose sum is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endParaRPr b="0" lang="en-US" sz="32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E.g.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{8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3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12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1}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=</a:t>
            </a:r>
            <a:r>
              <a:rPr b="0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16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{3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US" sz="3000" spc="-1" strike="noStrike">
                <a:solidFill>
                  <a:srgbClr val="ffffff"/>
                </a:solidFill>
                <a:latin typeface="Consolas"/>
                <a:ea typeface="DejaVu Sans"/>
              </a:rPr>
              <a:t>12}</a:t>
            </a:r>
            <a:endParaRPr b="0" lang="en-US" sz="30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Given a set of integers, find all possible sums</a:t>
            </a: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Can you split given sum into set of coins?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</p:txBody>
      </p:sp>
      <p:sp>
        <p:nvSpPr>
          <p:cNvPr id="74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Problem and Its Variations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FC6DF91-5757-48DD-93D7-34E5FCCBC657}" type="slidenum">
              <a:rPr b="0" lang="en-US" sz="600" spc="-1" strike="noStrike">
                <a:solidFill>
                  <a:srgbClr val="ffffff"/>
                </a:solidFill>
                <a:latin typeface="Calibri"/>
                <a:ea typeface="DejaVu Sans"/>
              </a:rPr>
              <a:t>37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74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Solving the subset sum problem:</a:t>
            </a:r>
            <a:endParaRPr b="0" lang="en-US" sz="2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000" spc="-1" strike="noStrike">
                <a:solidFill>
                  <a:srgbClr val="f3cd60"/>
                </a:solidFill>
                <a:latin typeface="Consolas"/>
                <a:ea typeface="DejaVu Sans"/>
              </a:rPr>
              <a:t>nums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 = { 3, 5, 1, 4, 2 },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  <a:ea typeface="DejaVu Sans"/>
              </a:rPr>
              <a:t>targetSum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 = 6</a:t>
            </a:r>
            <a:endParaRPr b="0" lang="en-US" sz="20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Start with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possibleSums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= { 0 }</a:t>
            </a:r>
            <a:endParaRPr b="0" lang="en-US" sz="22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Step 1: obtain all possible sums ending at { 3 }</a:t>
            </a:r>
            <a:endParaRPr b="0" lang="en-US" sz="2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000" spc="-1" strike="noStrike">
                <a:solidFill>
                  <a:srgbClr val="f3cd60"/>
                </a:solidFill>
                <a:latin typeface="Consolas"/>
                <a:ea typeface="DejaVu Sans"/>
              </a:rPr>
              <a:t>possibleSums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 = { 0 } ∪ { 0+3 } = { 0, 3 }</a:t>
            </a:r>
            <a:endParaRPr b="0" lang="en-US" sz="20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Step 2: obtain all possible sums ending at { 5 }</a:t>
            </a:r>
            <a:endParaRPr b="0" lang="en-US" sz="2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000" spc="-1" strike="noStrike">
                <a:solidFill>
                  <a:srgbClr val="f3cd60"/>
                </a:solidFill>
                <a:latin typeface="Consolas"/>
                <a:ea typeface="DejaVu Sans"/>
              </a:rPr>
              <a:t>possibleSums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 = { 0, 3 } ∪ { 0+5, 3+5 } = { 0, 3, 5, 8 } </a:t>
            </a:r>
            <a:endParaRPr b="0" lang="en-US" sz="20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Step 3: obtain all possible sums ending at { 1 }</a:t>
            </a:r>
            <a:endParaRPr b="0" lang="en-US" sz="2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000" spc="-1" strike="noStrike">
                <a:solidFill>
                  <a:srgbClr val="f3cd60"/>
                </a:solidFill>
                <a:latin typeface="Consolas"/>
                <a:ea typeface="DejaVu Sans"/>
              </a:rPr>
              <a:t>possibleSums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 = { 0, 3, 5, 8 } ∪ { 0+1, 3+1, 5+1, 8+1 } = {0, 1, 3, 4, 5, 6, 8, 9}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5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6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Problem (No Repeats)</a:t>
            </a:r>
            <a:endParaRPr b="0" lang="en-US" sz="2600" spc="-1" strike="noStrike">
              <a:latin typeface="Arial"/>
            </a:endParaRPr>
          </a:p>
        </p:txBody>
      </p:sp>
      <p:graphicFrame>
        <p:nvGraphicFramePr>
          <p:cNvPr id="751" name="Table 4"/>
          <p:cNvGraphicFramePr/>
          <p:nvPr/>
        </p:nvGraphicFramePr>
        <p:xfrm>
          <a:off x="8859240" y="1284480"/>
          <a:ext cx="2764800" cy="375840"/>
        </p:xfrm>
        <a:graphic>
          <a:graphicData uri="http://schemas.openxmlformats.org/drawingml/2006/table">
            <a:tbl>
              <a:tblPr/>
              <a:tblGrid>
                <a:gridCol w="552960"/>
                <a:gridCol w="552960"/>
                <a:gridCol w="552960"/>
                <a:gridCol w="552960"/>
                <a:gridCol w="55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2" name="Table 5"/>
          <p:cNvGraphicFramePr/>
          <p:nvPr/>
        </p:nvGraphicFramePr>
        <p:xfrm>
          <a:off x="8859240" y="1725480"/>
          <a:ext cx="2764800" cy="375840"/>
        </p:xfrm>
        <a:graphic>
          <a:graphicData uri="http://schemas.openxmlformats.org/drawingml/2006/table">
            <a:tbl>
              <a:tblPr/>
              <a:tblGrid>
                <a:gridCol w="27651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 }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3" name="Table 6"/>
          <p:cNvGraphicFramePr/>
          <p:nvPr/>
        </p:nvGraphicFramePr>
        <p:xfrm>
          <a:off x="8859240" y="2510640"/>
          <a:ext cx="2764800" cy="375840"/>
        </p:xfrm>
        <a:graphic>
          <a:graphicData uri="http://schemas.openxmlformats.org/drawingml/2006/table">
            <a:tbl>
              <a:tblPr/>
              <a:tblGrid>
                <a:gridCol w="552960"/>
                <a:gridCol w="552960"/>
                <a:gridCol w="552960"/>
                <a:gridCol w="552960"/>
                <a:gridCol w="55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4" name="Table 7"/>
          <p:cNvGraphicFramePr/>
          <p:nvPr/>
        </p:nvGraphicFramePr>
        <p:xfrm>
          <a:off x="8859240" y="2950200"/>
          <a:ext cx="2764800" cy="375840"/>
        </p:xfrm>
        <a:graphic>
          <a:graphicData uri="http://schemas.openxmlformats.org/drawingml/2006/table">
            <a:tbl>
              <a:tblPr/>
              <a:tblGrid>
                <a:gridCol w="27651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3 }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5" name="Table 8"/>
          <p:cNvGraphicFramePr/>
          <p:nvPr/>
        </p:nvGraphicFramePr>
        <p:xfrm>
          <a:off x="8859240" y="3730320"/>
          <a:ext cx="2764800" cy="375840"/>
        </p:xfrm>
        <a:graphic>
          <a:graphicData uri="http://schemas.openxmlformats.org/drawingml/2006/table">
            <a:tbl>
              <a:tblPr/>
              <a:tblGrid>
                <a:gridCol w="552960"/>
                <a:gridCol w="552960"/>
                <a:gridCol w="552960"/>
                <a:gridCol w="552960"/>
                <a:gridCol w="55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6" name="Table 9"/>
          <p:cNvGraphicFramePr/>
          <p:nvPr/>
        </p:nvGraphicFramePr>
        <p:xfrm>
          <a:off x="8859240" y="4163760"/>
          <a:ext cx="2764800" cy="375840"/>
        </p:xfrm>
        <a:graphic>
          <a:graphicData uri="http://schemas.openxmlformats.org/drawingml/2006/table">
            <a:tbl>
              <a:tblPr/>
              <a:tblGrid>
                <a:gridCol w="27651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3, 5, 8 }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7" name="Table 10"/>
          <p:cNvGraphicFramePr/>
          <p:nvPr/>
        </p:nvGraphicFramePr>
        <p:xfrm>
          <a:off x="8922600" y="5541480"/>
          <a:ext cx="2764800" cy="375840"/>
        </p:xfrm>
        <a:graphic>
          <a:graphicData uri="http://schemas.openxmlformats.org/drawingml/2006/table">
            <a:tbl>
              <a:tblPr/>
              <a:tblGrid>
                <a:gridCol w="552960"/>
                <a:gridCol w="552960"/>
                <a:gridCol w="552960"/>
                <a:gridCol w="552960"/>
                <a:gridCol w="55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8" name="Table 11"/>
          <p:cNvGraphicFramePr/>
          <p:nvPr/>
        </p:nvGraphicFramePr>
        <p:xfrm>
          <a:off x="8919720" y="5949720"/>
          <a:ext cx="2764800" cy="375840"/>
        </p:xfrm>
        <a:graphic>
          <a:graphicData uri="http://schemas.openxmlformats.org/drawingml/2006/table">
            <a:tbl>
              <a:tblPr/>
              <a:tblGrid>
                <a:gridCol w="27651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{0, 1, 3, 4, 5, 6, 8, 9}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59" name="CustomShape 12"/>
          <p:cNvSpPr/>
          <p:nvPr/>
        </p:nvSpPr>
        <p:spPr>
          <a:xfrm>
            <a:off x="10242000" y="216432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13"/>
          <p:cNvSpPr/>
          <p:nvPr/>
        </p:nvSpPr>
        <p:spPr>
          <a:xfrm>
            <a:off x="10242000" y="3389040"/>
            <a:ext cx="36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14"/>
          <p:cNvSpPr/>
          <p:nvPr/>
        </p:nvSpPr>
        <p:spPr>
          <a:xfrm>
            <a:off x="10242000" y="4602600"/>
            <a:ext cx="360" cy="37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4F5049C-B43C-421B-8C14-42E35BC4294F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76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Problem (No Repeats)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64" name="CustomShape 3"/>
          <p:cNvSpPr/>
          <p:nvPr/>
        </p:nvSpPr>
        <p:spPr>
          <a:xfrm>
            <a:off x="622440" y="1231200"/>
            <a:ext cx="10942920" cy="42782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static ISet&lt;int&gt; CalcPossibleSumsSet(int[] nums, int targetSum)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var possibleSums = new HashSet&lt;int&gt;() { 0 };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0; i &lt; nums.Length; i++)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var newSums = new HashSet&lt;int&gt;();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(var sum in possibleSums)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int newSum = sum + nums[i];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newSums.Add(newSum);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possibleSums.UnionWith(newSums);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possibleSums;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765" name="Picture 2" descr=""/>
          <p:cNvPicPr/>
          <p:nvPr/>
        </p:nvPicPr>
        <p:blipFill>
          <a:blip r:embed="rId1"/>
          <a:stretch/>
        </p:blipFill>
        <p:spPr>
          <a:xfrm>
            <a:off x="8837640" y="2104200"/>
            <a:ext cx="2494800" cy="416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A01F79B-508B-4938-9852-81E3F47201B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Table of Contents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5" name="Section Zoom 3" descr=""/>
          <p:cNvPicPr/>
          <p:nvPr/>
        </p:nvPicPr>
        <p:blipFill>
          <a:blip r:embed="rId1"/>
          <a:stretch/>
        </p:blipFill>
        <p:spPr>
          <a:xfrm>
            <a:off x="956520" y="1447920"/>
            <a:ext cx="4146480" cy="233244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56" name="Section Zoom 5" descr=""/>
          <p:cNvPicPr/>
          <p:nvPr/>
        </p:nvPicPr>
        <p:blipFill>
          <a:blip r:embed="rId2"/>
          <a:stretch/>
        </p:blipFill>
        <p:spPr>
          <a:xfrm>
            <a:off x="6932520" y="1447920"/>
            <a:ext cx="4146480" cy="233244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57" name="Section Zoom 7" descr=""/>
          <p:cNvPicPr/>
          <p:nvPr/>
        </p:nvPicPr>
        <p:blipFill>
          <a:blip r:embed="rId3"/>
          <a:stretch/>
        </p:blipFill>
        <p:spPr>
          <a:xfrm>
            <a:off x="3960720" y="4078080"/>
            <a:ext cx="4146480" cy="233244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D57DE0E-7A74-4BD0-9BED-585FE18C23DC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767" name="CustomShape 2"/>
          <p:cNvSpPr/>
          <p:nvPr/>
        </p:nvSpPr>
        <p:spPr>
          <a:xfrm>
            <a:off x="190440" y="1151280"/>
            <a:ext cx="613152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Keep for each obtained sum in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possibleSums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how it is obtained</a:t>
            </a:r>
            <a:endParaRPr b="0" lang="en-US" sz="28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Use a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dictionary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instead of set: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possibleSums[</a:t>
            </a:r>
            <a:r>
              <a:rPr b="1" i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]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Wingdings"/>
                <a:ea typeface="DejaVu Sans"/>
              </a:rPr>
              <a:t>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i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num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The sum </a:t>
            </a:r>
            <a:r>
              <a:rPr b="1" i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is obtained by adding </a:t>
            </a:r>
            <a:r>
              <a:rPr b="1" i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num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to some previously obtained subset sum</a:t>
            </a:r>
            <a:endParaRPr b="0" lang="en-US" sz="2600" spc="-1" strike="noStrike">
              <a:latin typeface="Arial"/>
            </a:endParaRPr>
          </a:p>
          <a:p>
            <a:pPr lvl="2" marL="91440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1" i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– </a:t>
            </a:r>
            <a:r>
              <a:rPr b="1" i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num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gives us the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previous sum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768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Sum: How to Recover the Subset?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769" name="Table 4"/>
          <p:cNvGraphicFramePr/>
          <p:nvPr/>
        </p:nvGraphicFramePr>
        <p:xfrm>
          <a:off x="6461640" y="1382400"/>
          <a:ext cx="5180760" cy="375840"/>
        </p:xfrm>
        <a:graphic>
          <a:graphicData uri="http://schemas.openxmlformats.org/drawingml/2006/table">
            <a:tbl>
              <a:tblPr/>
              <a:tblGrid>
                <a:gridCol w="1036080"/>
                <a:gridCol w="1036080"/>
                <a:gridCol w="1036080"/>
                <a:gridCol w="1036080"/>
                <a:gridCol w="10368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0" name="Table 5"/>
          <p:cNvGraphicFramePr/>
          <p:nvPr/>
        </p:nvGraphicFramePr>
        <p:xfrm>
          <a:off x="6461640" y="1823040"/>
          <a:ext cx="5181120" cy="375840"/>
        </p:xfrm>
        <a:graphic>
          <a:graphicData uri="http://schemas.openxmlformats.org/drawingml/2006/table">
            <a:tbl>
              <a:tblPr/>
              <a:tblGrid>
                <a:gridCol w="518148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0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1" name="Table 6"/>
          <p:cNvGraphicFramePr/>
          <p:nvPr/>
        </p:nvGraphicFramePr>
        <p:xfrm>
          <a:off x="6461640" y="2608560"/>
          <a:ext cx="5180760" cy="375840"/>
        </p:xfrm>
        <a:graphic>
          <a:graphicData uri="http://schemas.openxmlformats.org/drawingml/2006/table">
            <a:tbl>
              <a:tblPr/>
              <a:tblGrid>
                <a:gridCol w="1036080"/>
                <a:gridCol w="1036080"/>
                <a:gridCol w="1036080"/>
                <a:gridCol w="1036080"/>
                <a:gridCol w="10368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Table 7"/>
          <p:cNvGraphicFramePr/>
          <p:nvPr/>
        </p:nvGraphicFramePr>
        <p:xfrm>
          <a:off x="6461640" y="3048120"/>
          <a:ext cx="5181120" cy="375840"/>
        </p:xfrm>
        <a:graphic>
          <a:graphicData uri="http://schemas.openxmlformats.org/drawingml/2006/table">
            <a:tbl>
              <a:tblPr/>
              <a:tblGrid>
                <a:gridCol w="518148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0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3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3" name="Table 8"/>
          <p:cNvGraphicFramePr/>
          <p:nvPr/>
        </p:nvGraphicFramePr>
        <p:xfrm>
          <a:off x="6461640" y="3828240"/>
          <a:ext cx="5180760" cy="375840"/>
        </p:xfrm>
        <a:graphic>
          <a:graphicData uri="http://schemas.openxmlformats.org/drawingml/2006/table">
            <a:tbl>
              <a:tblPr/>
              <a:tblGrid>
                <a:gridCol w="1036080"/>
                <a:gridCol w="1036080"/>
                <a:gridCol w="1036080"/>
                <a:gridCol w="1036080"/>
                <a:gridCol w="10368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4" name="Table 9"/>
          <p:cNvGraphicFramePr/>
          <p:nvPr/>
        </p:nvGraphicFramePr>
        <p:xfrm>
          <a:off x="6461640" y="4261680"/>
          <a:ext cx="5181120" cy="375840"/>
        </p:xfrm>
        <a:graphic>
          <a:graphicData uri="http://schemas.openxmlformats.org/drawingml/2006/table">
            <a:tbl>
              <a:tblPr/>
              <a:tblGrid>
                <a:gridCol w="518148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0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3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5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8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5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5" name="Table 10"/>
          <p:cNvGraphicFramePr/>
          <p:nvPr/>
        </p:nvGraphicFramePr>
        <p:xfrm>
          <a:off x="6461640" y="5077440"/>
          <a:ext cx="5180760" cy="375840"/>
        </p:xfrm>
        <a:graphic>
          <a:graphicData uri="http://schemas.openxmlformats.org/drawingml/2006/table">
            <a:tbl>
              <a:tblPr/>
              <a:tblGrid>
                <a:gridCol w="1036080"/>
                <a:gridCol w="1036080"/>
                <a:gridCol w="1036080"/>
                <a:gridCol w="1036080"/>
                <a:gridCol w="10368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3cd60">
                        <a:alpha val="7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6" name="Table 11"/>
          <p:cNvGraphicFramePr/>
          <p:nvPr/>
        </p:nvGraphicFramePr>
        <p:xfrm>
          <a:off x="6461640" y="5510880"/>
          <a:ext cx="5181120" cy="375840"/>
        </p:xfrm>
        <a:graphic>
          <a:graphicData uri="http://schemas.openxmlformats.org/drawingml/2006/table">
            <a:tbl>
              <a:tblPr/>
              <a:tblGrid>
                <a:gridCol w="518148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0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1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1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3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4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1 },</a:t>
                      </a:r>
                      <a:br/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5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6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1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8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5 }, 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9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Wingdings"/>
                        </a:rPr>
                        <a:t>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1}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77" name="CustomShape 12"/>
          <p:cNvSpPr/>
          <p:nvPr/>
        </p:nvSpPr>
        <p:spPr>
          <a:xfrm>
            <a:off x="9052560" y="2262240"/>
            <a:ext cx="36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13"/>
          <p:cNvSpPr/>
          <p:nvPr/>
        </p:nvSpPr>
        <p:spPr>
          <a:xfrm>
            <a:off x="9052560" y="3486960"/>
            <a:ext cx="36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14"/>
          <p:cNvSpPr/>
          <p:nvPr/>
        </p:nvSpPr>
        <p:spPr>
          <a:xfrm>
            <a:off x="9052560" y="4700520"/>
            <a:ext cx="360" cy="37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1B1884C-45F3-45E0-9D99-11238EF174A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81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(No Repeats + Subset Recovery)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82" name="CustomShape 3"/>
          <p:cNvSpPr/>
          <p:nvPr/>
        </p:nvSpPr>
        <p:spPr>
          <a:xfrm>
            <a:off x="531720" y="1066680"/>
            <a:ext cx="11124000" cy="54342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static IDictionary&lt;int, int&gt; CalcPossibleSums(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int[] nums, int targetSum)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possibleSums = new Dictionary&lt;int, int&gt;();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possibleSums.Add(0, 0);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0; i &lt; nums.Length; i++)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newSums = new Dictionary&lt;int, int&gt;();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(var sum in possibleSums.Keys)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int newSum = sum + nums[i];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(!possibleSums.ContainsKey(newSum))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newSums.Add(newSum, nums[i]);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(var sum in newSums)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possibleSums.Add(sum.Key, sum.Value);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possibleSums;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83" name="Picture 17" descr=""/>
          <p:cNvPicPr/>
          <p:nvPr/>
        </p:nvPicPr>
        <p:blipFill>
          <a:blip r:embed="rId1"/>
          <a:stretch/>
        </p:blipFill>
        <p:spPr>
          <a:xfrm>
            <a:off x="7809480" y="2846520"/>
            <a:ext cx="3631680" cy="356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6A15647-ABE4-4E47-A0A5-77DAE48559A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(No Repeats): Subset Recovery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760320" y="1219320"/>
            <a:ext cx="10666800" cy="51310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static List&lt;int&gt; FindSubset(int[] nums, int targetSum,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IDictionary&lt;int, int&gt; possibleSums)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var subset = new List&lt;int&gt;();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while (targetSum &gt; 0)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var lastNum = possibleSums[targetSum];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subset.Add(lastNum);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targetSum -= lastNum;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subset.Reverse();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subset;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87" name="CustomShape 4"/>
          <p:cNvSpPr/>
          <p:nvPr/>
        </p:nvSpPr>
        <p:spPr>
          <a:xfrm>
            <a:off x="5335560" y="5715000"/>
            <a:ext cx="6091920" cy="684720"/>
          </a:xfrm>
          <a:prstGeom prst="rect">
            <a:avLst/>
          </a:prstGeom>
          <a:solidFill>
            <a:srgbClr val="d9d5c7">
              <a:alpha val="11000"/>
            </a:srgb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95000"/>
              </a:lnSpc>
              <a:spcBef>
                <a:spcPts val="1120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{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9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1}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{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8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5 }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{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3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3 } </a:t>
            </a: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0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CustomShape 1"/>
          <p:cNvSpPr/>
          <p:nvPr/>
        </p:nvSpPr>
        <p:spPr>
          <a:xfrm>
            <a:off x="912960" y="497772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44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(with No Repeats)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9" name="CustomShape 2"/>
          <p:cNvSpPr/>
          <p:nvPr/>
        </p:nvSpPr>
        <p:spPr>
          <a:xfrm>
            <a:off x="912960" y="583416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3200" spc="194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0" name="CustomShape 3"/>
          <p:cNvSpPr/>
          <p:nvPr/>
        </p:nvSpPr>
        <p:spPr>
          <a:xfrm>
            <a:off x="3413880" y="982800"/>
            <a:ext cx="5346360" cy="1000440"/>
          </a:xfrm>
          <a:prstGeom prst="roundRect">
            <a:avLst>
              <a:gd name="adj" fmla="val 533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4"/>
          <p:cNvSpPr/>
          <p:nvPr/>
        </p:nvSpPr>
        <p:spPr>
          <a:xfrm>
            <a:off x="3413880" y="2280600"/>
            <a:ext cx="5346360" cy="689040"/>
          </a:xfrm>
          <a:prstGeom prst="roundRect">
            <a:avLst>
              <a:gd name="adj" fmla="val 5334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2" name="Picture 6" descr=""/>
          <p:cNvPicPr/>
          <p:nvPr/>
        </p:nvPicPr>
        <p:blipFill>
          <a:blip r:embed="rId3"/>
          <a:stretch/>
        </p:blipFill>
        <p:spPr>
          <a:xfrm>
            <a:off x="3413880" y="3272040"/>
            <a:ext cx="5346360" cy="145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E48E4CE-8DBD-4C95-AF68-37124067E9F2}" type="slidenum">
              <a:rPr b="0" lang="en-US" sz="6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190440" y="1151280"/>
            <a:ext cx="605520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Solving the subset sum problem (</a:t>
            </a:r>
            <a:r>
              <a:rPr b="0" lang="en-US" sz="22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BFS-based algorithm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):</a:t>
            </a:r>
            <a:endParaRPr b="0" lang="en-US" sz="22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nums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= { 3, 5, 2 },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targetSum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= 6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9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6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Problem (With Repeats)</a:t>
            </a:r>
            <a:endParaRPr b="0" lang="en-US" sz="2600" spc="-1" strike="noStrike">
              <a:latin typeface="Arial"/>
            </a:endParaRPr>
          </a:p>
        </p:txBody>
      </p:sp>
      <p:graphicFrame>
        <p:nvGraphicFramePr>
          <p:cNvPr id="796" name="Table 4"/>
          <p:cNvGraphicFramePr/>
          <p:nvPr/>
        </p:nvGraphicFramePr>
        <p:xfrm>
          <a:off x="6707160" y="1219320"/>
          <a:ext cx="4872960" cy="37584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0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7" name="Table 5"/>
          <p:cNvGraphicFramePr/>
          <p:nvPr/>
        </p:nvGraphicFramePr>
        <p:xfrm>
          <a:off x="6705720" y="2560320"/>
          <a:ext cx="4872960" cy="37584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2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3, 5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98" name="CustomShape 6"/>
          <p:cNvSpPr/>
          <p:nvPr/>
        </p:nvSpPr>
        <p:spPr>
          <a:xfrm flipH="1">
            <a:off x="9141840" y="1716120"/>
            <a:ext cx="360" cy="34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7"/>
          <p:cNvSpPr/>
          <p:nvPr/>
        </p:nvSpPr>
        <p:spPr>
          <a:xfrm>
            <a:off x="9142560" y="3057120"/>
            <a:ext cx="360" cy="3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00" name="Table 8"/>
          <p:cNvGraphicFramePr/>
          <p:nvPr/>
        </p:nvGraphicFramePr>
        <p:xfrm>
          <a:off x="6707160" y="2066400"/>
          <a:ext cx="4872960" cy="48348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4838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0+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0+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0+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2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1" name="Table 9"/>
          <p:cNvGraphicFramePr/>
          <p:nvPr/>
        </p:nvGraphicFramePr>
        <p:xfrm>
          <a:off x="6705720" y="3930120"/>
          <a:ext cx="4872960" cy="37584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2,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4, 5, 7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2" name="Table 10"/>
          <p:cNvGraphicFramePr/>
          <p:nvPr/>
        </p:nvGraphicFramePr>
        <p:xfrm>
          <a:off x="6705720" y="3433320"/>
          <a:ext cx="4872960" cy="87552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8758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2, 3, 5} </a:t>
                      </a:r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∪ 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2+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2+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2+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2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03" name="CustomShape 11"/>
          <p:cNvSpPr/>
          <p:nvPr/>
        </p:nvSpPr>
        <p:spPr>
          <a:xfrm>
            <a:off x="9142560" y="4426920"/>
            <a:ext cx="3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04" name="Table 12"/>
          <p:cNvGraphicFramePr/>
          <p:nvPr/>
        </p:nvGraphicFramePr>
        <p:xfrm>
          <a:off x="6705720" y="5753520"/>
          <a:ext cx="4872960" cy="37584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2, 3, 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4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5, 6, 7, 8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5" name="Table 13"/>
          <p:cNvGraphicFramePr/>
          <p:nvPr/>
        </p:nvGraphicFramePr>
        <p:xfrm>
          <a:off x="6705720" y="4816080"/>
          <a:ext cx="4872960" cy="917280"/>
        </p:xfrm>
        <a:graphic>
          <a:graphicData uri="http://schemas.openxmlformats.org/drawingml/2006/table">
            <a:tbl>
              <a:tblPr/>
              <a:tblGrid>
                <a:gridCol w="4873320"/>
              </a:tblGrid>
              <a:tr h="917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0, 2, 3, 4, 5, 7 } </a:t>
                      </a:r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∪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{ 3+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3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3+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5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, 3+</a:t>
                      </a:r>
                      <a:r>
                        <a:rPr b="1" lang="en-US" sz="2000" spc="-1" strike="noStrike">
                          <a:solidFill>
                            <a:srgbClr val="f3cd60"/>
                          </a:solidFill>
                          <a:latin typeface="Calibri"/>
                        </a:rPr>
                        <a:t>2</a:t>
                      </a: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}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38160">
                      <a:solidFill>
                        <a:srgbClr val="ffffff"/>
                      </a:solidFill>
                    </a:lnL>
                    <a:lnR w="3816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06" name="CustomShape 14"/>
          <p:cNvSpPr/>
          <p:nvPr/>
        </p:nvSpPr>
        <p:spPr>
          <a:xfrm>
            <a:off x="8915760" y="6121440"/>
            <a:ext cx="435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7" name="CustomShape 15"/>
          <p:cNvSpPr/>
          <p:nvPr/>
        </p:nvSpPr>
        <p:spPr>
          <a:xfrm>
            <a:off x="894600" y="3453840"/>
            <a:ext cx="4871520" cy="20232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possibleSums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= { 0 };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for </a:t>
            </a:r>
            <a:r>
              <a:rPr b="1" i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i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= </a:t>
            </a: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0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… </a:t>
            </a: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targetSum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1800" spc="-1" strike="noStrike">
              <a:latin typeface="Arial"/>
            </a:endParaRPr>
          </a:p>
          <a:p>
            <a:pPr marL="378000">
              <a:lnSpc>
                <a:spcPct val="100000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Append to </a:t>
            </a: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possibleSums[</a:t>
            </a:r>
            <a:r>
              <a:rPr b="1" i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i</a:t>
            </a: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]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all numbers from </a:t>
            </a: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nums[]</a:t>
            </a:r>
            <a:endParaRPr b="0" lang="en-US" sz="1800" spc="-1" strike="noStrike">
              <a:latin typeface="Arial"/>
            </a:endParaRPr>
          </a:p>
          <a:p>
            <a:pPr marL="378000"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3F95896-3987-412A-AEDB-F7DD71D687E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09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(With Repeats)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10" name="CustomShape 3"/>
          <p:cNvSpPr/>
          <p:nvPr/>
        </p:nvSpPr>
        <p:spPr>
          <a:xfrm>
            <a:off x="622440" y="1157400"/>
            <a:ext cx="10942920" cy="51922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static bool[] CalcPossibleSums(int[] nums, int targetSum)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var possible = new bool[targetSum + 1];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possible[0] = true;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sum = 0; sum &lt; possible.Length; sum++)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(possible[sum])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0; i &lt; nums.Length;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newSum = sum + nums[i];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(newSum &lt;= targetSum)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possible[newSum] = true;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possible;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11" name="Picture 2" descr=""/>
          <p:cNvPicPr/>
          <p:nvPr/>
        </p:nvPicPr>
        <p:blipFill>
          <a:blip r:embed="rId1"/>
          <a:stretch/>
        </p:blipFill>
        <p:spPr>
          <a:xfrm>
            <a:off x="8542080" y="3227400"/>
            <a:ext cx="2756880" cy="317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E9B702F-6150-453F-B11A-90043F41A39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1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(With Repeats): Recovery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14" name="CustomShape 3"/>
          <p:cNvSpPr/>
          <p:nvPr/>
        </p:nvSpPr>
        <p:spPr>
          <a:xfrm>
            <a:off x="760320" y="1157400"/>
            <a:ext cx="10666800" cy="52311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private static IEnumerable&lt;int&gt; FindSubset(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int[] nums, int targetSum, bool[] possibleSums)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subset = new List&lt;int&gt;();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while (targetSum &gt; 0)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0; i &lt; nums.Length; i++)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int newSum = targetSum - nums[i];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(newSum &gt;= 0 &amp;&amp; possibleSums[newSum])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targetSum = newSum;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subset.Add(nums[i]);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subset;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912960" y="497772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4800" spc="-1" strike="noStrike">
                <a:solidFill>
                  <a:srgbClr val="f3be60"/>
                </a:solidFill>
                <a:latin typeface="Calibri"/>
                <a:ea typeface="DejaVu Sans"/>
              </a:rPr>
              <a:t>Subset Sum (With Repeats)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16" name="CustomShape 2"/>
          <p:cNvSpPr/>
          <p:nvPr/>
        </p:nvSpPr>
        <p:spPr>
          <a:xfrm>
            <a:off x="912960" y="583416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3600" spc="194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17" name="CustomShape 3"/>
          <p:cNvSpPr/>
          <p:nvPr/>
        </p:nvSpPr>
        <p:spPr>
          <a:xfrm>
            <a:off x="3413880" y="982800"/>
            <a:ext cx="5346360" cy="1000440"/>
          </a:xfrm>
          <a:prstGeom prst="roundRect">
            <a:avLst>
              <a:gd name="adj" fmla="val 533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4"/>
          <p:cNvSpPr/>
          <p:nvPr/>
        </p:nvSpPr>
        <p:spPr>
          <a:xfrm>
            <a:off x="3413880" y="2280600"/>
            <a:ext cx="5346360" cy="689040"/>
          </a:xfrm>
          <a:prstGeom prst="roundRect">
            <a:avLst>
              <a:gd name="adj" fmla="val 5334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19" name="Picture 6" descr=""/>
          <p:cNvPicPr/>
          <p:nvPr/>
        </p:nvPicPr>
        <p:blipFill>
          <a:blip r:embed="rId3"/>
          <a:stretch/>
        </p:blipFill>
        <p:spPr>
          <a:xfrm>
            <a:off x="3413880" y="3272040"/>
            <a:ext cx="5346360" cy="145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684360" y="5032080"/>
            <a:ext cx="108194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Longest Common Subsequence (LCS)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21" name="CustomShape 2"/>
          <p:cNvSpPr/>
          <p:nvPr/>
        </p:nvSpPr>
        <p:spPr>
          <a:xfrm>
            <a:off x="684360" y="5834160"/>
            <a:ext cx="108194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2800" spc="194" strike="noStrike">
                <a:solidFill>
                  <a:srgbClr val="f0a22e"/>
                </a:solidFill>
                <a:latin typeface="Calibri"/>
                <a:ea typeface="DejaVu Sans"/>
              </a:rPr>
              <a:t>A Recursive DP Approach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22" name="Picture 2" descr=""/>
          <p:cNvPicPr/>
          <p:nvPr/>
        </p:nvPicPr>
        <p:blipFill>
          <a:blip r:embed="rId1"/>
          <a:stretch/>
        </p:blipFill>
        <p:spPr>
          <a:xfrm>
            <a:off x="6202800" y="640800"/>
            <a:ext cx="3248640" cy="2480400"/>
          </a:xfrm>
          <a:prstGeom prst="rect">
            <a:avLst/>
          </a:prstGeom>
          <a:ln>
            <a:noFill/>
          </a:ln>
        </p:spPr>
      </p:pic>
      <p:pic>
        <p:nvPicPr>
          <p:cNvPr id="823" name="Picture 2" descr=""/>
          <p:cNvPicPr/>
          <p:nvPr/>
        </p:nvPicPr>
        <p:blipFill>
          <a:blip r:embed="rId2"/>
          <a:stretch/>
        </p:blipFill>
        <p:spPr>
          <a:xfrm>
            <a:off x="2491920" y="3362400"/>
            <a:ext cx="6954480" cy="1428840"/>
          </a:xfrm>
          <a:prstGeom prst="rect">
            <a:avLst/>
          </a:prstGeom>
          <a:ln>
            <a:noFill/>
          </a:ln>
        </p:spPr>
      </p:pic>
      <p:pic>
        <p:nvPicPr>
          <p:cNvPr id="824" name="Picture 2" descr=""/>
          <p:cNvPicPr/>
          <p:nvPr/>
        </p:nvPicPr>
        <p:blipFill>
          <a:blip r:embed="rId3"/>
          <a:stretch/>
        </p:blipFill>
        <p:spPr>
          <a:xfrm>
            <a:off x="2491920" y="640800"/>
            <a:ext cx="3248640" cy="248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DEC061D-15F3-4B9C-9FDE-95940A0E0898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82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Longest common subsequence (LCS) problem: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Given two sequences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x[1 … m]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and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y[1 … n]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Find a longest common subsequence (LCS) to them both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Example: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x = "A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BCB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A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B"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y = "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BA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LCS = "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BCBA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2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Longest Common Subsequence (LCS)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28" name="Picture 2" descr=""/>
          <p:cNvPicPr/>
          <p:nvPr/>
        </p:nvPicPr>
        <p:blipFill>
          <a:blip r:embed="rId1"/>
          <a:stretch/>
        </p:blipFill>
        <p:spPr>
          <a:xfrm>
            <a:off x="4113360" y="4191120"/>
            <a:ext cx="7195320" cy="147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912960" y="4952880"/>
            <a:ext cx="103622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0/1 Knapsack Problem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912960" y="5754960"/>
            <a:ext cx="103622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Take Best Items of a Collection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11760120" y="6524640"/>
            <a:ext cx="42768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EE49E1B-06A1-4270-B3F2-4103A3E198E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4719960" y="1160280"/>
            <a:ext cx="2299680" cy="2748600"/>
          </a:xfrm>
          <a:prstGeom prst="rect">
            <a:avLst/>
          </a:prstGeom>
          <a:ln>
            <a:noFill/>
          </a:ln>
        </p:spPr>
      </p:pic>
      <p:pic>
        <p:nvPicPr>
          <p:cNvPr id="162" name="Picture 27" descr=""/>
          <p:cNvPicPr/>
          <p:nvPr/>
        </p:nvPicPr>
        <p:blipFill>
          <a:blip r:embed="rId2"/>
          <a:stretch/>
        </p:blipFill>
        <p:spPr>
          <a:xfrm>
            <a:off x="1827360" y="1447920"/>
            <a:ext cx="1522800" cy="1522800"/>
          </a:xfrm>
          <a:prstGeom prst="rect">
            <a:avLst/>
          </a:prstGeom>
          <a:ln>
            <a:noFill/>
          </a:ln>
        </p:spPr>
      </p:pic>
      <p:pic>
        <p:nvPicPr>
          <p:cNvPr id="163" name="Picture 1026" descr=""/>
          <p:cNvPicPr/>
          <p:nvPr/>
        </p:nvPicPr>
        <p:blipFill>
          <a:blip r:embed="rId3"/>
          <a:stretch/>
        </p:blipFill>
        <p:spPr>
          <a:xfrm>
            <a:off x="7466040" y="1328400"/>
            <a:ext cx="2923200" cy="2923200"/>
          </a:xfrm>
          <a:prstGeom prst="rect">
            <a:avLst/>
          </a:prstGeom>
          <a:ln>
            <a:noFill/>
          </a:ln>
        </p:spPr>
      </p:pic>
      <p:pic>
        <p:nvPicPr>
          <p:cNvPr id="164" name="Picture 1028" descr=""/>
          <p:cNvPicPr/>
          <p:nvPr/>
        </p:nvPicPr>
        <p:blipFill>
          <a:blip r:embed="rId4"/>
          <a:stretch/>
        </p:blipFill>
        <p:spPr>
          <a:xfrm>
            <a:off x="2284560" y="3005280"/>
            <a:ext cx="2323800" cy="159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72CDFD0-3DF7-4789-8BFA-160D683C2D36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</a:t>
            </a:r>
            <a:r>
              <a:rPr b="0" lang="en-US" sz="28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=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GCCCTAGCG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, S</a:t>
            </a:r>
            <a:r>
              <a:rPr b="0" lang="en-US" sz="28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=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GCGCAATG 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Let C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= the right-most character of 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(C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=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G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Let C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= the right-most character of 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(C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=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G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Let 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' = 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with C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"chopped-off" (S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'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=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GCCCTAGC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Let 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' = 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with C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"chopped-off" (S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'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=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GCGCAAT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There are three recursive sub-problems: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= LCS(S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', 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) 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= LCS(S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, 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') 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= LCS(S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', S</a:t>
            </a:r>
            <a:r>
              <a:rPr b="0" lang="en-US" sz="2600" spc="-1" strike="noStrike" baseline="-1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')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LCS – Recursive Approach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67CB4ED-DE90-4B5A-8D6E-7F283E3181A7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50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833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Let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lcs[x,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y]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be the longest common subsequence of</a:t>
            </a:r>
            <a:br/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r>
              <a:rPr b="1" lang="en-US" sz="2800" spc="-1" strike="noStrike" baseline="-10000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[0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…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x]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r>
              <a:rPr b="1" lang="en-US" sz="2800" spc="-1" strike="noStrike" baseline="-10000">
                <a:solidFill>
                  <a:srgbClr val="f3cd60"/>
                </a:solidFill>
                <a:latin typeface="Consolas"/>
                <a:ea typeface="DejaVu Sans"/>
              </a:rPr>
              <a:t>2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[0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…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y]</a:t>
            </a:r>
            <a:endParaRPr b="0" lang="en-US" sz="28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LCS has the following recursive properties: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3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LCS – Recursive Formula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35" name="CustomShape 4"/>
          <p:cNvSpPr/>
          <p:nvPr/>
        </p:nvSpPr>
        <p:spPr>
          <a:xfrm>
            <a:off x="1062000" y="3200400"/>
            <a:ext cx="10212840" cy="26568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10000"/>
              </a:lnSpc>
            </a:pP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lcs[-1,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y]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=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lcs[x,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-1]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=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lcs[x,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y]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=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max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(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lcs[x-1,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y]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lcs[x,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y-1]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lcs[x-1,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y-1]+1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when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r>
              <a:rPr b="1" lang="en-US" sz="2200" spc="-1" strike="noStrike" baseline="-10000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[x]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==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S</a:t>
            </a:r>
            <a:r>
              <a:rPr b="1" lang="en-US" sz="2200" spc="-1" strike="noStrike" baseline="-10000">
                <a:solidFill>
                  <a:srgbClr val="f3cd60"/>
                </a:solidFill>
                <a:latin typeface="Consolas"/>
                <a:ea typeface="DejaVu Sans"/>
              </a:rPr>
              <a:t>2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[y]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836" name="Picture 5" descr=""/>
          <p:cNvPicPr/>
          <p:nvPr/>
        </p:nvPicPr>
        <p:blipFill>
          <a:blip r:embed="rId1"/>
          <a:stretch/>
        </p:blipFill>
        <p:spPr>
          <a:xfrm>
            <a:off x="8368920" y="3442320"/>
            <a:ext cx="2677320" cy="266580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7C43944-E510-47F0-9469-584A4DBCD8FB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838" name="CustomShape 2"/>
          <p:cNvSpPr/>
          <p:nvPr/>
        </p:nvSpPr>
        <p:spPr>
          <a:xfrm>
            <a:off x="619200" y="1143000"/>
            <a:ext cx="10946160" cy="439200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static int CalcLCS(int x, int y)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if (x &lt; 0 || y &lt; 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0;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if (lcs[x, y] == NOT_CALCULATED) 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int lcsFirstMinusOne = CalcLCS(x - 1, y);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int lcsSecondMinusOne = CalcLCS(x, y - 1);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lcs[x, y] = Math.Max(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lcsFirstMinusOne, lcsSecondMinusOne);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if (firstStr[x] == secondStr[y])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int lcsBothMinusOne = 1 + CalcLCS(x - 1, y - 1);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lcs[x, y] = Math.Max(lcs[x, y], lcsBothMinusOne);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lcs[x, y];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9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Calculating the LCS Table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40" name="Picture 2" descr=""/>
          <p:cNvPicPr/>
          <p:nvPr/>
        </p:nvPicPr>
        <p:blipFill>
          <a:blip r:embed="rId1"/>
          <a:stretch/>
        </p:blipFill>
        <p:spPr>
          <a:xfrm>
            <a:off x="8532720" y="1371600"/>
            <a:ext cx="2818440" cy="2806200"/>
          </a:xfrm>
          <a:prstGeom prst="rect">
            <a:avLst/>
          </a:prstGeom>
          <a:ln w="127080">
            <a:solidFill>
              <a:srgbClr val="000000"/>
            </a:solidFill>
            <a:miter/>
          </a:ln>
          <a:effectLst>
            <a:outerShdw algn="tl" blurRad="57150" dir="2700000" dist="49893" rotWithShape="0">
              <a:srgbClr val="000000">
                <a:alpha val="40000"/>
              </a:srgbClr>
            </a:outerShdw>
          </a:effectLst>
        </p:spPr>
      </p:pic>
      <p:sp>
        <p:nvSpPr>
          <p:cNvPr id="841" name="CustomShape 4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3AB280B-3117-4CE3-9046-F48D7308F036}" type="slidenum">
              <a:rPr b="0" lang="en-US" sz="9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843" name="CustomShape 2"/>
          <p:cNvSpPr/>
          <p:nvPr/>
        </p:nvSpPr>
        <p:spPr>
          <a:xfrm>
            <a:off x="619200" y="1143000"/>
            <a:ext cx="10946160" cy="4679640"/>
          </a:xfrm>
          <a:prstGeom prst="rect">
            <a:avLst/>
          </a:prstGeom>
          <a:solidFill>
            <a:srgbClr val="d9d5c7">
              <a:alpha val="25000"/>
            </a:srgbClr>
          </a:solidFill>
          <a:ln w="12600">
            <a:solidFill>
              <a:srgbClr val="c7bfa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static string PrintLCS(int x, int y)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var lcsLetters = new List&lt;char&gt;();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while (x &gt;= 0 &amp;&amp; y &gt;= 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if ((firstStr[x] == secondStr[y]) &amp;&amp;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(CalcLCS(x - 1, y - 1) + 1 == lcs[x, y]))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lcsLetters.Add(firstStr[x]);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x--;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y--;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else if (CalcLCS(x - 1, y) == lcs[x, y])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x--;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else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y--;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lcsLetters.Reverse();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string.Join("", lcsLetters);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3be60"/>
                </a:solidFill>
                <a:latin typeface="Calibri"/>
                <a:ea typeface="DejaVu Sans"/>
              </a:rPr>
              <a:t>Reconstructing the LCS Sequence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45" name="CustomShape 4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6" name="Picture 5" descr=""/>
          <p:cNvPicPr/>
          <p:nvPr/>
        </p:nvPicPr>
        <p:blipFill>
          <a:blip r:embed="rId1"/>
          <a:stretch/>
        </p:blipFill>
        <p:spPr>
          <a:xfrm>
            <a:off x="7923240" y="1268280"/>
            <a:ext cx="3520440" cy="35053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455760" y="4826160"/>
            <a:ext cx="112766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Longest Common Subsequence (LCS)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48" name="CustomShape 2"/>
          <p:cNvSpPr/>
          <p:nvPr/>
        </p:nvSpPr>
        <p:spPr>
          <a:xfrm>
            <a:off x="455760" y="5715000"/>
            <a:ext cx="1127664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Coding (Lab)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49" name="Picture 5" descr=""/>
          <p:cNvPicPr/>
          <p:nvPr/>
        </p:nvPicPr>
        <p:blipFill>
          <a:blip r:embed="rId1"/>
          <a:stretch/>
        </p:blipFill>
        <p:spPr>
          <a:xfrm>
            <a:off x="4295520" y="914400"/>
            <a:ext cx="3596400" cy="35809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989D1D9-7CB3-46F2-A42E-D82DA252DD3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51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DP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Solve a problem by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solving overlapping subproblems</a:t>
            </a:r>
            <a:endParaRPr b="0" lang="en-US" sz="30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Memoization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Save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subproblem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solutions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for later use</a:t>
            </a:r>
            <a:endParaRPr b="0" lang="en-US" sz="30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Optimal Substructure</a:t>
            </a:r>
            <a:endParaRPr b="0" lang="en-US" sz="30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Subproblems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should have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optimal solutions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Combine optimal solutions for subproblems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Get optimal solution for original problem</a:t>
            </a:r>
            <a:endParaRPr b="0" lang="en-US" sz="28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Top down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approach –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Recursive</a:t>
            </a:r>
            <a:endParaRPr b="0" lang="en-US" sz="30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Bottom up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 approach – 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52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Summary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53" name="Picture 2" descr=""/>
          <p:cNvPicPr/>
          <p:nvPr/>
        </p:nvPicPr>
        <p:blipFill>
          <a:blip r:embed="rId1"/>
          <a:stretch/>
        </p:blipFill>
        <p:spPr>
          <a:xfrm>
            <a:off x="8996760" y="4480560"/>
            <a:ext cx="3081240" cy="228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34F1633-758B-4FD7-ACC0-C0F47956DA78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We have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n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items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Each item has price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r>
              <a:rPr b="1" lang="en-US" sz="2600" spc="-1" strike="noStrike" baseline="-10000">
                <a:solidFill>
                  <a:srgbClr val="f3cd60"/>
                </a:solidFill>
                <a:latin typeface="Consolas"/>
                <a:ea typeface="DejaVu Sans"/>
              </a:rPr>
              <a:t>i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and weight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w</a:t>
            </a:r>
            <a:r>
              <a:rPr b="1" lang="en-US" sz="2600" spc="-1" strike="noStrike" baseline="-10000">
                <a:solidFill>
                  <a:srgbClr val="f3cd60"/>
                </a:solidFill>
                <a:latin typeface="Consolas"/>
                <a:ea typeface="DejaVu Sans"/>
              </a:rPr>
              <a:t>i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We have a knapsack of given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capacity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(maximum weight)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We want to take maximal priced items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within the knapsack capacity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Take a subset of the items, so that: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The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total price is maximal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The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total weigth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≤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capacity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FC62331-6A5E-48C4-A6E0-58F0838CF05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0" name="Picture 12" descr=""/>
          <p:cNvPicPr/>
          <p:nvPr/>
        </p:nvPicPr>
        <p:blipFill>
          <a:blip r:embed="rId1"/>
          <a:stretch/>
        </p:blipFill>
        <p:spPr>
          <a:xfrm>
            <a:off x="6094440" y="2598480"/>
            <a:ext cx="2299680" cy="2748600"/>
          </a:xfrm>
          <a:prstGeom prst="rect">
            <a:avLst/>
          </a:prstGeom>
          <a:ln>
            <a:noFill/>
          </a:ln>
        </p:spPr>
      </p:pic>
      <p:pic>
        <p:nvPicPr>
          <p:cNvPr id="171" name="Picture 13" descr=""/>
          <p:cNvPicPr/>
          <p:nvPr/>
        </p:nvPicPr>
        <p:blipFill>
          <a:blip r:embed="rId2"/>
          <a:stretch/>
        </p:blipFill>
        <p:spPr>
          <a:xfrm>
            <a:off x="1364760" y="1711800"/>
            <a:ext cx="1323000" cy="1323000"/>
          </a:xfrm>
          <a:prstGeom prst="rect">
            <a:avLst/>
          </a:prstGeom>
          <a:ln>
            <a:noFill/>
          </a:ln>
        </p:spPr>
      </p:pic>
      <p:pic>
        <p:nvPicPr>
          <p:cNvPr id="172" name="Picture 14" descr=""/>
          <p:cNvPicPr/>
          <p:nvPr/>
        </p:nvPicPr>
        <p:blipFill>
          <a:blip r:embed="rId3"/>
          <a:stretch/>
        </p:blipFill>
        <p:spPr>
          <a:xfrm>
            <a:off x="1062000" y="2895480"/>
            <a:ext cx="1849680" cy="1849680"/>
          </a:xfrm>
          <a:prstGeom prst="rect">
            <a:avLst/>
          </a:prstGeom>
          <a:ln>
            <a:noFill/>
          </a:ln>
        </p:spPr>
      </p:pic>
      <p:pic>
        <p:nvPicPr>
          <p:cNvPr id="173" name="Picture 17" descr=""/>
          <p:cNvPicPr/>
          <p:nvPr/>
        </p:nvPicPr>
        <p:blipFill>
          <a:blip r:embed="rId4"/>
          <a:stretch/>
        </p:blipFill>
        <p:spPr>
          <a:xfrm>
            <a:off x="1141560" y="5029200"/>
            <a:ext cx="1770120" cy="121824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2977200" y="1828800"/>
            <a:ext cx="18759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2977200" y="3460680"/>
            <a:ext cx="18759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2977200" y="5092200"/>
            <a:ext cx="18759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8427600" y="371196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82D96DB-0CD7-439B-AF2E-F69705FDEEA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0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181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182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183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508320" y="232524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894680" y="232524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3277800" y="233028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8498880" y="166500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188" name="Table 7"/>
          <p:cNvGraphicFramePr/>
          <p:nvPr/>
        </p:nvGraphicFramePr>
        <p:xfrm>
          <a:off x="6475320" y="2702160"/>
          <a:ext cx="4818960" cy="31672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89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190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191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0E616FF-6B6B-4406-899F-76F700EC01E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The "Knapsack" Problem – Example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94" name="Picture 12" descr=""/>
          <p:cNvPicPr/>
          <p:nvPr/>
        </p:nvPicPr>
        <p:blipFill>
          <a:blip r:embed="rId1"/>
          <a:stretch/>
        </p:blipFill>
        <p:spPr>
          <a:xfrm>
            <a:off x="7650720" y="1380240"/>
            <a:ext cx="913320" cy="1091880"/>
          </a:xfrm>
          <a:prstGeom prst="rect">
            <a:avLst/>
          </a:prstGeom>
          <a:ln>
            <a:noFill/>
          </a:ln>
        </p:spPr>
      </p:pic>
      <p:pic>
        <p:nvPicPr>
          <p:cNvPr id="195" name="Picture 13" descr=""/>
          <p:cNvPicPr/>
          <p:nvPr/>
        </p:nvPicPr>
        <p:blipFill>
          <a:blip r:embed="rId2"/>
          <a:stretch/>
        </p:blipFill>
        <p:spPr>
          <a:xfrm>
            <a:off x="844920" y="16002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196" name="Picture 14" descr=""/>
          <p:cNvPicPr/>
          <p:nvPr/>
        </p:nvPicPr>
        <p:blipFill>
          <a:blip r:embed="rId3"/>
          <a:stretch/>
        </p:blipFill>
        <p:spPr>
          <a:xfrm>
            <a:off x="2133360" y="1528200"/>
            <a:ext cx="795960" cy="795960"/>
          </a:xfrm>
          <a:prstGeom prst="rect">
            <a:avLst/>
          </a:prstGeom>
          <a:ln>
            <a:noFill/>
          </a:ln>
        </p:spPr>
      </p:pic>
      <p:pic>
        <p:nvPicPr>
          <p:cNvPr id="197" name="Picture 17" descr=""/>
          <p:cNvPicPr/>
          <p:nvPr/>
        </p:nvPicPr>
        <p:blipFill>
          <a:blip r:embed="rId4"/>
          <a:stretch/>
        </p:blipFill>
        <p:spPr>
          <a:xfrm>
            <a:off x="3468960" y="1711080"/>
            <a:ext cx="891360" cy="61308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508320" y="232524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1894680" y="232524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1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3277800" y="2330280"/>
            <a:ext cx="13928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Value: 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Weight: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8498880" y="1665000"/>
            <a:ext cx="3012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Max Capacity: 4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02" name="Table 7"/>
          <p:cNvGraphicFramePr/>
          <p:nvPr/>
        </p:nvGraphicFramePr>
        <p:xfrm>
          <a:off x="6475320" y="2702160"/>
          <a:ext cx="4818960" cy="3167280"/>
        </p:xfrm>
        <a:graphic>
          <a:graphicData uri="http://schemas.openxmlformats.org/drawingml/2006/table">
            <a:tbl>
              <a:tblPr/>
              <a:tblGrid>
                <a:gridCol w="1876320"/>
                <a:gridCol w="561240"/>
                <a:gridCol w="561240"/>
                <a:gridCol w="561240"/>
                <a:gridCol w="561240"/>
                <a:gridCol w="698040"/>
              </a:tblGrid>
              <a:tr h="70452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7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  <a:endParaRPr b="0" lang="en-US" sz="37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6480">
                      <a:noFill/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1085400"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 Items</a:t>
                      </a:r>
                      <a:endParaRPr b="0" lang="en-US" sz="3100" spc="-1" strike="noStrike">
                        <a:latin typeface="Arial"/>
                      </a:endParaRPr>
                    </a:p>
                  </a:txBody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140760" rIns="14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36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  <a:tr h="459000">
                <a:tc>
                  <a:tcPr marL="140760" marR="140760">
                    <a:lnL w="6480">
                      <a:noFill/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  <a:tc>
                  <a:tcPr marL="140760" marR="140760">
                    <a:lnL w="12240">
                      <a:solidFill>
                        <a:srgbClr val="f3cd60"/>
                      </a:solidFill>
                    </a:lnL>
                    <a:lnR w="6480">
                      <a:noFill/>
                    </a:lnR>
                    <a:lnT w="12240">
                      <a:solidFill>
                        <a:srgbClr val="f3cd60"/>
                      </a:solidFill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3" name="Picture 15" descr=""/>
          <p:cNvPicPr/>
          <p:nvPr/>
        </p:nvPicPr>
        <p:blipFill>
          <a:blip r:embed="rId5"/>
          <a:stretch/>
        </p:blipFill>
        <p:spPr>
          <a:xfrm>
            <a:off x="7008840" y="4048560"/>
            <a:ext cx="793080" cy="793080"/>
          </a:xfrm>
          <a:prstGeom prst="rect">
            <a:avLst/>
          </a:prstGeom>
          <a:ln>
            <a:noFill/>
          </a:ln>
        </p:spPr>
      </p:pic>
      <p:pic>
        <p:nvPicPr>
          <p:cNvPr id="204" name="Picture 16" descr=""/>
          <p:cNvPicPr/>
          <p:nvPr/>
        </p:nvPicPr>
        <p:blipFill>
          <a:blip r:embed="rId6"/>
          <a:stretch/>
        </p:blipFill>
        <p:spPr>
          <a:xfrm>
            <a:off x="7005960" y="4843080"/>
            <a:ext cx="700560" cy="700560"/>
          </a:xfrm>
          <a:prstGeom prst="rect">
            <a:avLst/>
          </a:prstGeom>
          <a:ln>
            <a:noFill/>
          </a:ln>
        </p:spPr>
      </p:pic>
      <p:pic>
        <p:nvPicPr>
          <p:cNvPr id="205" name="Picture 21" descr=""/>
          <p:cNvPicPr/>
          <p:nvPr/>
        </p:nvPicPr>
        <p:blipFill>
          <a:blip r:embed="rId7"/>
          <a:stretch/>
        </p:blipFill>
        <p:spPr>
          <a:xfrm>
            <a:off x="6959880" y="5588280"/>
            <a:ext cx="891360" cy="613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Application>LibreOffice/6.2.5.2$Linux_X86_64 LibreOffice_project/20$Build-2</Application>
  <Words>3838</Words>
  <Paragraphs>982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Course Instances - https://softuni.bg/opencourses/algorithms</dc:description>
  <cp:keywords>algorithms graphs dynamic programming combinatorics recursion sorting searching greedy SoftUni Software University programming software development software engineering course</cp:keywords>
  <dc:language>en-US</dc:language>
  <cp:lastModifiedBy/>
  <dcterms:modified xsi:type="dcterms:W3CDTF">2019-08-15T18:31:48Z</dcterms:modified>
  <cp:revision>6</cp:revision>
  <dc:subject>Software Development Course</dc:subject>
  <dc:title>Greedy Algorithms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  <property fmtid="{D5CDD505-2E9C-101B-9397-08002B2CF9AE}" pid="12" name="_TemplateID">
    <vt:lpwstr>TC027879909991</vt:lpwstr>
  </property>
  <property fmtid="{D5CDD505-2E9C-101B-9397-08002B2CF9AE}" pid="13" name="category">
    <vt:lpwstr>Algorithms, Programming, SoftUni, Software University, Programming, Software Development, Software Engineering, Course</vt:lpwstr>
  </property>
</Properties>
</file>